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7" r:id="rId4"/>
    <p:sldId id="258" r:id="rId5"/>
    <p:sldId id="261" r:id="rId6"/>
    <p:sldId id="276" r:id="rId7"/>
    <p:sldId id="259" r:id="rId8"/>
    <p:sldId id="260" r:id="rId9"/>
    <p:sldId id="267" r:id="rId10"/>
    <p:sldId id="263" r:id="rId11"/>
    <p:sldId id="268" r:id="rId12"/>
    <p:sldId id="264" r:id="rId13"/>
    <p:sldId id="265" r:id="rId14"/>
    <p:sldId id="270" r:id="rId15"/>
    <p:sldId id="266" r:id="rId16"/>
    <p:sldId id="271" r:id="rId17"/>
    <p:sldId id="272" r:id="rId18"/>
    <p:sldId id="273" r:id="rId19"/>
    <p:sldId id="274" r:id="rId20"/>
    <p:sldId id="275" r:id="rId21"/>
    <p:sldId id="269" r:id="rId22"/>
    <p:sldId id="279" r:id="rId2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29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23.09.2024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23.09.2024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23.09.2024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23.09.2024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23.09.2024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t>23.09.2024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t>23.09.2024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t>23.09.2024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23.09.2024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23.09.2024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23.09.2024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23.09.2024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turkiye.un.org/tr/sdgs/5"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a:extLst>
              <a:ext uri="{FF2B5EF4-FFF2-40B4-BE49-F238E27FC236}">
                <a16:creationId xmlns:a16="http://schemas.microsoft.com/office/drawing/2014/main" id="{57F8E3BF-231E-6F82-4231-906A86EDAF59}"/>
              </a:ext>
            </a:extLst>
          </p:cNvPr>
          <p:cNvSpPr>
            <a:spLocks noGrp="1"/>
          </p:cNvSpPr>
          <p:nvPr>
            <p:ph type="ctrTitle"/>
          </p:nvPr>
        </p:nvSpPr>
        <p:spPr>
          <a:xfrm>
            <a:off x="649288" y="3861048"/>
            <a:ext cx="7772400" cy="1470025"/>
          </a:xfrm>
        </p:spPr>
        <p:txBody>
          <a:bodyPr>
            <a:normAutofit/>
          </a:bodyPr>
          <a:lstStyle/>
          <a:p>
            <a:r>
              <a:rPr lang="tr-TR" sz="2800" b="1" dirty="0">
                <a:solidFill>
                  <a:schemeClr val="tx1"/>
                </a:solidFill>
                <a:effectLst>
                  <a:outerShdw blurRad="38100" dist="38100" dir="2700000" algn="tl">
                    <a:srgbClr val="000000">
                      <a:alpha val="43137"/>
                    </a:srgbClr>
                  </a:outerShdw>
                </a:effectLst>
              </a:rPr>
              <a:t>KÜRESEL KALKINMA AMAÇLARI</a:t>
            </a:r>
            <a:r>
              <a:rPr lang="tr-TR" sz="2800" dirty="0">
                <a:solidFill>
                  <a:schemeClr val="tx1"/>
                </a:solidFill>
                <a:effectLst>
                  <a:outerShdw blurRad="38100" dist="38100" dir="2700000" algn="tl">
                    <a:srgbClr val="000000">
                      <a:alpha val="43137"/>
                    </a:srgbClr>
                  </a:outerShdw>
                </a:effectLst>
              </a:rPr>
              <a:t> </a:t>
            </a:r>
            <a:r>
              <a:rPr lang="tr-TR" sz="2800" b="1" dirty="0">
                <a:solidFill>
                  <a:schemeClr val="tx1"/>
                </a:solidFill>
                <a:effectLst>
                  <a:outerShdw blurRad="38100" dist="38100" dir="2700000" algn="tl">
                    <a:srgbClr val="000000">
                      <a:alpha val="43137"/>
                    </a:srgbClr>
                  </a:outerShdw>
                </a:effectLst>
              </a:rPr>
              <a:t>VE KADIN</a:t>
            </a:r>
            <a:endParaRPr lang="tr-TR" sz="2800" dirty="0">
              <a:effectLst>
                <a:outerShdw blurRad="38100" dist="38100" dir="2700000" algn="tl">
                  <a:srgbClr val="000000">
                    <a:alpha val="43137"/>
                  </a:srgbClr>
                </a:outerShdw>
              </a:effectLst>
            </a:endParaRPr>
          </a:p>
        </p:txBody>
      </p:sp>
      <p:sp>
        <p:nvSpPr>
          <p:cNvPr id="3" name="Alt Başlık 2"/>
          <p:cNvSpPr>
            <a:spLocks noGrp="1"/>
          </p:cNvSpPr>
          <p:nvPr>
            <p:ph type="subTitle" idx="1"/>
          </p:nvPr>
        </p:nvSpPr>
        <p:spPr>
          <a:xfrm>
            <a:off x="1335088" y="5200229"/>
            <a:ext cx="6400800" cy="1044996"/>
          </a:xfrm>
        </p:spPr>
        <p:txBody>
          <a:bodyPr>
            <a:normAutofit fontScale="92500" lnSpcReduction="20000"/>
          </a:bodyPr>
          <a:lstStyle/>
          <a:p>
            <a:pPr algn="r">
              <a:lnSpc>
                <a:spcPct val="90000"/>
              </a:lnSpc>
            </a:pPr>
            <a:r>
              <a:rPr lang="tr-TR" sz="1800" b="1" i="1" dirty="0">
                <a:solidFill>
                  <a:schemeClr val="tx2">
                    <a:lumMod val="50000"/>
                  </a:schemeClr>
                </a:solidFill>
                <a:effectLst>
                  <a:outerShdw blurRad="38100" dist="38100" dir="2700000" algn="tl">
                    <a:srgbClr val="000000">
                      <a:alpha val="43137"/>
                    </a:srgbClr>
                  </a:outerShdw>
                </a:effectLst>
              </a:rPr>
              <a:t>Prof. Dr. Reyhan Ayşen WOLFF                                                                                           </a:t>
            </a:r>
          </a:p>
          <a:p>
            <a:pPr algn="r">
              <a:lnSpc>
                <a:spcPct val="90000"/>
              </a:lnSpc>
            </a:pPr>
            <a:r>
              <a:rPr lang="tr-TR" sz="1800" b="1" i="1" dirty="0">
                <a:solidFill>
                  <a:schemeClr val="tx2">
                    <a:lumMod val="50000"/>
                  </a:schemeClr>
                </a:solidFill>
                <a:effectLst>
                  <a:outerShdw blurRad="38100" dist="38100" dir="2700000" algn="tl">
                    <a:srgbClr val="000000">
                      <a:alpha val="43137"/>
                    </a:srgbClr>
                  </a:outerShdw>
                </a:effectLst>
              </a:rPr>
              <a:t> Meryem COŞKUN</a:t>
            </a:r>
          </a:p>
          <a:p>
            <a:pPr algn="r">
              <a:lnSpc>
                <a:spcPct val="90000"/>
              </a:lnSpc>
            </a:pPr>
            <a:r>
              <a:rPr lang="tr-TR" sz="1800" b="1" i="1" dirty="0">
                <a:solidFill>
                  <a:schemeClr val="tx2">
                    <a:lumMod val="50000"/>
                  </a:schemeClr>
                </a:solidFill>
                <a:effectLst>
                  <a:outerShdw blurRad="38100" dist="38100" dir="2700000" algn="tl">
                    <a:srgbClr val="000000">
                      <a:alpha val="43137"/>
                    </a:srgbClr>
                  </a:outerShdw>
                </a:effectLst>
              </a:rPr>
              <a:t>Rabia ÖK </a:t>
            </a:r>
          </a:p>
          <a:p>
            <a:pPr algn="r">
              <a:lnSpc>
                <a:spcPct val="90000"/>
              </a:lnSpc>
            </a:pPr>
            <a:r>
              <a:rPr lang="tr-TR" sz="1800" b="1" i="1" dirty="0">
                <a:solidFill>
                  <a:schemeClr val="tx2">
                    <a:lumMod val="50000"/>
                  </a:schemeClr>
                </a:solidFill>
                <a:effectLst>
                  <a:outerShdw blurRad="38100" dist="38100" dir="2700000" algn="tl">
                    <a:srgbClr val="000000">
                      <a:alpha val="43137"/>
                    </a:srgbClr>
                  </a:outerShdw>
                </a:effectLst>
              </a:rPr>
              <a:t>Halit ANDİÇ</a:t>
            </a:r>
            <a:endParaRPr lang="tr-TR" sz="1800" b="1" dirty="0">
              <a:solidFill>
                <a:schemeClr val="tx2">
                  <a:lumMod val="50000"/>
                </a:schemeClr>
              </a:solidFill>
              <a:effectLst>
                <a:outerShdw blurRad="38100" dist="38100" dir="2700000" algn="tl">
                  <a:srgbClr val="000000">
                    <a:alpha val="43137"/>
                  </a:srgbClr>
                </a:outerShdw>
              </a:effectLst>
            </a:endParaRPr>
          </a:p>
        </p:txBody>
      </p:sp>
      <p:pic>
        <p:nvPicPr>
          <p:cNvPr id="5" name="Resim 4">
            <a:extLst>
              <a:ext uri="{FF2B5EF4-FFF2-40B4-BE49-F238E27FC236}">
                <a16:creationId xmlns:a16="http://schemas.microsoft.com/office/drawing/2014/main" id="{50D602A1-E1D5-4C71-AEE6-46C8FC9553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2288" y="736634"/>
            <a:ext cx="5486400" cy="3580203"/>
          </a:xfrm>
          <a:prstGeom prst="rect">
            <a:avLst/>
          </a:prstGeom>
        </p:spPr>
      </p:pic>
    </p:spTree>
    <p:extLst>
      <p:ext uri="{BB962C8B-B14F-4D97-AF65-F5344CB8AC3E}">
        <p14:creationId xmlns:p14="http://schemas.microsoft.com/office/powerpoint/2010/main" val="3576602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79777" y="57925"/>
            <a:ext cx="8229600" cy="1143000"/>
          </a:xfrm>
        </p:spPr>
        <p:txBody>
          <a:bodyPr>
            <a:normAutofit fontScale="90000"/>
          </a:bodyPr>
          <a:lstStyle/>
          <a:p>
            <a:pPr marL="0" indent="0"/>
            <a:br>
              <a:rPr lang="tr-TR" sz="2700" b="1" i="1" dirty="0">
                <a:latin typeface="Times New Roman" pitchFamily="18" charset="0"/>
                <a:cs typeface="Times New Roman" pitchFamily="18" charset="0"/>
              </a:rPr>
            </a:br>
            <a:br>
              <a:rPr lang="tr-TR" sz="2700" b="1" i="1" dirty="0">
                <a:latin typeface="Times New Roman" pitchFamily="18" charset="0"/>
                <a:cs typeface="Times New Roman" pitchFamily="18" charset="0"/>
              </a:rPr>
            </a:br>
            <a:br>
              <a:rPr lang="tr-TR" sz="2700" b="1" i="1" dirty="0">
                <a:latin typeface="Times New Roman" pitchFamily="18" charset="0"/>
                <a:cs typeface="Times New Roman" pitchFamily="18" charset="0"/>
              </a:rPr>
            </a:br>
            <a:r>
              <a:rPr lang="tr-TR" sz="2700" b="1" dirty="0">
                <a:latin typeface="Times New Roman" pitchFamily="18" charset="0"/>
                <a:cs typeface="Times New Roman" pitchFamily="18" charset="0"/>
              </a:rPr>
              <a:t>Hedef 5.1. Kadınlara ve kız çocuklarına yönelik her türlü ayrımcılığa her yerde son vermek </a:t>
            </a:r>
            <a:br>
              <a:rPr lang="tr-TR" b="1" dirty="0">
                <a:latin typeface="Times New Roman" pitchFamily="18" charset="0"/>
                <a:cs typeface="Times New Roman" pitchFamily="18" charset="0"/>
              </a:rPr>
            </a:br>
            <a:r>
              <a:rPr lang="tr-TR" dirty="0">
                <a:latin typeface="Times New Roman" pitchFamily="18" charset="0"/>
                <a:cs typeface="Times New Roman" pitchFamily="18" charset="0"/>
              </a:rPr>
              <a:t>	</a:t>
            </a:r>
            <a:br>
              <a:rPr lang="tr-TR" dirty="0">
                <a:latin typeface="Times New Roman" pitchFamily="18" charset="0"/>
                <a:cs typeface="Times New Roman" pitchFamily="18" charset="0"/>
              </a:rPr>
            </a:br>
            <a:endParaRPr lang="tr-TR" dirty="0"/>
          </a:p>
        </p:txBody>
      </p:sp>
      <p:sp>
        <p:nvSpPr>
          <p:cNvPr id="3" name="İçerik Yer Tutucusu 2"/>
          <p:cNvSpPr>
            <a:spLocks noGrp="1"/>
          </p:cNvSpPr>
          <p:nvPr>
            <p:ph idx="1"/>
          </p:nvPr>
        </p:nvSpPr>
        <p:spPr>
          <a:xfrm>
            <a:off x="434954" y="986360"/>
            <a:ext cx="8229600" cy="4525963"/>
          </a:xfrm>
        </p:spPr>
        <p:txBody>
          <a:bodyPr>
            <a:normAutofit fontScale="25000" lnSpcReduction="20000"/>
          </a:bodyPr>
          <a:lstStyle/>
          <a:p>
            <a:pPr marL="0" indent="0">
              <a:buNone/>
            </a:pPr>
            <a:r>
              <a:rPr lang="tr-TR" b="1" i="1" dirty="0"/>
              <a:t>       	</a:t>
            </a:r>
            <a:r>
              <a:rPr lang="tr-TR" sz="6400" dirty="0">
                <a:latin typeface="Times New Roman" pitchFamily="18" charset="0"/>
                <a:cs typeface="Times New Roman" pitchFamily="18" charset="0"/>
              </a:rPr>
              <a:t>Birleşmiş Milletler tarafından 1979’da kabul edilen (Assembly, 1979) ve Türkiye’nin de 1985 yılından itibaren taraf olduğu </a:t>
            </a:r>
            <a:r>
              <a:rPr lang="tr-TR" sz="6400" b="1" dirty="0">
                <a:latin typeface="Times New Roman" pitchFamily="18" charset="0"/>
                <a:cs typeface="Times New Roman" pitchFamily="18" charset="0"/>
              </a:rPr>
              <a:t>“Kadınlara Karşı Her Türlü Ayrımcılığın Önlenmesi </a:t>
            </a:r>
            <a:r>
              <a:rPr lang="en-US" sz="6400" b="1" dirty="0" err="1">
                <a:latin typeface="Times New Roman" pitchFamily="18" charset="0"/>
                <a:cs typeface="Times New Roman" pitchFamily="18" charset="0"/>
              </a:rPr>
              <a:t>Sözleşmesi”nin</a:t>
            </a:r>
            <a:r>
              <a:rPr lang="en-US" sz="6400" b="1" dirty="0">
                <a:latin typeface="Times New Roman" pitchFamily="18" charset="0"/>
                <a:cs typeface="Times New Roman" pitchFamily="18" charset="0"/>
              </a:rPr>
              <a:t> CEDAW </a:t>
            </a:r>
            <a:r>
              <a:rPr lang="en-US" sz="6400" dirty="0">
                <a:latin typeface="Times New Roman" pitchFamily="18" charset="0"/>
                <a:cs typeface="Times New Roman" pitchFamily="18" charset="0"/>
              </a:rPr>
              <a:t>(Convention on the Elimination of All Forms of Discrimination Against Women) </a:t>
            </a:r>
            <a:r>
              <a:rPr lang="en-US" sz="6400" dirty="0" err="1">
                <a:latin typeface="Times New Roman" pitchFamily="18" charset="0"/>
                <a:cs typeface="Times New Roman" pitchFamily="18" charset="0"/>
              </a:rPr>
              <a:t>birinci</a:t>
            </a:r>
            <a:r>
              <a:rPr lang="tr-TR" sz="6400" dirty="0">
                <a:latin typeface="Times New Roman" pitchFamily="18" charset="0"/>
                <a:cs typeface="Times New Roman" pitchFamily="18" charset="0"/>
              </a:rPr>
              <a:t> maddesinde, kadınlara karşı ayırımcılık şu şeklinde tanımlanmaktadır: “Kadınlara karşı ayırım deyimi; kadınların medeni durumlarına bakılmaksızın ve kadın ile erkek eşitliğine dayalı olarak politik, ekonomik, sosyal, kültürel, medeni ve diğer alanlardaki insan hakları ve temel özgürlüklerinin tanınmasını, kullanılmasını ve bunlardan yararlanılmasını engelleyen veya ortadan kaldıran veya bunu amaçlayan ve cinsiyete bağlı olarak yapılan herhangi bir ayrım, mahrumiyet veya kısıtlama anlamına gelecektir”</a:t>
            </a:r>
          </a:p>
          <a:p>
            <a:pPr marL="0" indent="0" algn="just">
              <a:buNone/>
            </a:pPr>
            <a:r>
              <a:rPr lang="tr-TR" sz="6400" dirty="0">
                <a:latin typeface="Times New Roman" pitchFamily="18" charset="0"/>
                <a:cs typeface="Times New Roman" pitchFamily="18" charset="0"/>
              </a:rPr>
              <a:t>	UNDP (2019) İnsani gelişmedeki eşitsizlikler toplumlara zarar vermekte bu da insanlar arasındaki sosyal uyumu ve insanların yönetime, kurumlara, birbirlerine güvenini zayıflatmaktadır. Bu durum aynı zamanda ekonomilere de zarar vermekte; insanların iş ve özel yaşamlarında potansiyellerini gerçekleştirmesine engel olmaktadır 	</a:t>
            </a:r>
          </a:p>
          <a:p>
            <a:pPr marL="0" indent="0" algn="just">
              <a:buNone/>
            </a:pPr>
            <a:r>
              <a:rPr lang="tr-TR" sz="6400" dirty="0">
                <a:latin typeface="Times New Roman" pitchFamily="18" charset="0"/>
                <a:cs typeface="Times New Roman" pitchFamily="18" charset="0"/>
              </a:rPr>
              <a:t>	2020 Küresel Cinsiyet Eşitsizliği Raporu’na göre kadınların erkeklerle eşit haklara sahip olması için en az 100 yıl, erkeklerle eşit ücrete sahip olması için ise 257 yıl geçmesi gerekiyor sonucuna varılmıştır (Oğan ve </a:t>
            </a:r>
            <a:r>
              <a:rPr lang="tr-TR" sz="6400" dirty="0" err="1">
                <a:latin typeface="Times New Roman" pitchFamily="18" charset="0"/>
                <a:cs typeface="Times New Roman" pitchFamily="18" charset="0"/>
              </a:rPr>
              <a:t>Wolff</a:t>
            </a:r>
            <a:r>
              <a:rPr lang="tr-TR" sz="6400" dirty="0">
                <a:latin typeface="Times New Roman" pitchFamily="18" charset="0"/>
                <a:cs typeface="Times New Roman" pitchFamily="18" charset="0"/>
              </a:rPr>
              <a:t>, 2020).</a:t>
            </a:r>
            <a:endParaRPr lang="tr-TR" sz="6400" b="1" dirty="0">
              <a:latin typeface="Times New Roman" pitchFamily="18" charset="0"/>
              <a:cs typeface="Times New Roman" pitchFamily="18" charset="0"/>
            </a:endParaRPr>
          </a:p>
          <a:p>
            <a:pPr marL="0" indent="0" algn="just">
              <a:buNone/>
            </a:pPr>
            <a:r>
              <a:rPr lang="tr-TR" sz="6400" i="1" dirty="0">
                <a:latin typeface="Times New Roman" pitchFamily="18" charset="0"/>
                <a:cs typeface="Times New Roman" pitchFamily="18" charset="0"/>
              </a:rPr>
              <a:t>   	</a:t>
            </a:r>
            <a:r>
              <a:rPr lang="tr-TR" sz="6400" dirty="0">
                <a:latin typeface="Times New Roman" pitchFamily="18" charset="0"/>
                <a:cs typeface="Times New Roman" pitchFamily="18" charset="0"/>
              </a:rPr>
              <a:t>Türkiye’de kadınlara yönelik ayrımcılığın azaltılmasına yönelik politikalar 7., 8., 9. ve 10. Kalkınma Planları ile planların yıllık gelişiminin değerlendirildiği yıllık programlarda ele alınan konular arasında yer almaktadır. Ayrıca Aile ve Sosyal Hizmetler Bakanlığı başta olmak üzere ilgili bakanlıkların strateji dokümanları ve eylem planları ile Toplumsal Cinsiyet Eşitliği Ulusal Eylem Planı (2008-2013) bu konudaki temel politika dokümanlarıdır.</a:t>
            </a:r>
          </a:p>
          <a:p>
            <a:pPr marL="0" indent="0" algn="just">
              <a:buNone/>
            </a:pPr>
            <a:r>
              <a:rPr lang="tr-TR" sz="6400" dirty="0">
                <a:latin typeface="Times New Roman" pitchFamily="18" charset="0"/>
                <a:cs typeface="Times New Roman" pitchFamily="18" charset="0"/>
              </a:rPr>
              <a:t> </a:t>
            </a:r>
          </a:p>
        </p:txBody>
      </p:sp>
      <p:pic>
        <p:nvPicPr>
          <p:cNvPr id="8194" name="Picture 2" descr="Toplumsal Cinsiyet Eşitliği – Sürdürülebilir Kalkınma Hedeﬂeri ve Toplumsal  Cinsiyet Eşitliği">
            <a:extLst>
              <a:ext uri="{FF2B5EF4-FFF2-40B4-BE49-F238E27FC236}">
                <a16:creationId xmlns:a16="http://schemas.microsoft.com/office/drawing/2014/main" id="{A74CE270-651C-A777-9A5B-4468687770B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5342323"/>
            <a:ext cx="2694537" cy="1515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760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129692"/>
            <a:ext cx="8363272" cy="1228998"/>
          </a:xfrm>
        </p:spPr>
        <p:txBody>
          <a:bodyPr>
            <a:normAutofit fontScale="90000"/>
          </a:bodyPr>
          <a:lstStyle/>
          <a:p>
            <a:br>
              <a:rPr lang="tr-TR" dirty="0"/>
            </a:br>
            <a:r>
              <a:rPr lang="tr-TR" sz="2200" b="1" dirty="0">
                <a:latin typeface="Times New Roman" pitchFamily="18" charset="0"/>
                <a:cs typeface="Times New Roman" pitchFamily="18" charset="0"/>
              </a:rPr>
              <a:t>Hedef</a:t>
            </a:r>
            <a:r>
              <a:rPr lang="tr-TR" sz="2200" dirty="0">
                <a:latin typeface="Times New Roman" pitchFamily="18" charset="0"/>
                <a:cs typeface="Times New Roman" pitchFamily="18" charset="0"/>
              </a:rPr>
              <a:t> </a:t>
            </a:r>
            <a:r>
              <a:rPr lang="tr-TR" sz="2200" b="1" i="1" dirty="0">
                <a:latin typeface="Times New Roman" pitchFamily="18" charset="0"/>
                <a:cs typeface="Times New Roman" pitchFamily="18" charset="0"/>
              </a:rPr>
              <a:t>5.2. Kamusal ve özel alanlarda, tüm kadınlara ve kız çocuklarına yönelik, insan kaçakçılığı, cinsel ve her türlü istismar dâhil, şiddetin her türünü yok etmek </a:t>
            </a:r>
            <a:br>
              <a:rPr lang="tr-TR" sz="2200" b="1" i="1" dirty="0">
                <a:latin typeface="Times New Roman" pitchFamily="18" charset="0"/>
                <a:cs typeface="Times New Roman" pitchFamily="18" charset="0"/>
              </a:rPr>
            </a:br>
            <a:endParaRPr lang="tr-TR" sz="2200" dirty="0">
              <a:latin typeface="Times New Roman" pitchFamily="18" charset="0"/>
              <a:cs typeface="Times New Roman" pitchFamily="18" charset="0"/>
            </a:endParaRPr>
          </a:p>
        </p:txBody>
      </p:sp>
      <p:sp>
        <p:nvSpPr>
          <p:cNvPr id="3" name="İçerik Yer Tutucusu 2"/>
          <p:cNvSpPr>
            <a:spLocks noGrp="1"/>
          </p:cNvSpPr>
          <p:nvPr>
            <p:ph idx="1"/>
          </p:nvPr>
        </p:nvSpPr>
        <p:spPr>
          <a:xfrm>
            <a:off x="529208" y="1099306"/>
            <a:ext cx="8157592" cy="4093915"/>
          </a:xfrm>
        </p:spPr>
        <p:txBody>
          <a:bodyPr>
            <a:normAutofit fontScale="25000" lnSpcReduction="20000"/>
          </a:bodyPr>
          <a:lstStyle/>
          <a:p>
            <a:pPr marL="0" indent="0">
              <a:buNone/>
            </a:pPr>
            <a:r>
              <a:rPr lang="tr-TR" b="1" i="1" dirty="0"/>
              <a:t>	</a:t>
            </a:r>
            <a:r>
              <a:rPr lang="tr-TR" sz="4500" dirty="0">
                <a:latin typeface="Times New Roman" pitchFamily="18" charset="0"/>
                <a:cs typeface="Times New Roman" pitchFamily="18" charset="0"/>
              </a:rPr>
              <a:t>	</a:t>
            </a:r>
          </a:p>
          <a:p>
            <a:pPr marL="0" indent="0">
              <a:buNone/>
            </a:pPr>
            <a:r>
              <a:rPr lang="tr-TR" sz="4500" dirty="0">
                <a:latin typeface="Times New Roman" pitchFamily="18" charset="0"/>
                <a:cs typeface="Times New Roman" pitchFamily="18" charset="0"/>
              </a:rPr>
              <a:t>	</a:t>
            </a:r>
            <a:r>
              <a:rPr lang="tr-TR" sz="6400" dirty="0">
                <a:latin typeface="Times New Roman" pitchFamily="18" charset="0"/>
                <a:cs typeface="Times New Roman" pitchFamily="18" charset="0"/>
              </a:rPr>
              <a:t>Kadınlara  ve kız çocuklarına yönelik her türlü şiddetin ve engellemenin önlenerek kadınlar için güvenli ortamlar  oluşturularak yaşam alanlarının geliştirilerek  kadınlar  cesaretlendirilmelidirler. </a:t>
            </a:r>
          </a:p>
          <a:p>
            <a:pPr marL="0" indent="0" algn="just">
              <a:buNone/>
            </a:pPr>
            <a:r>
              <a:rPr lang="tr-TR" sz="6400" dirty="0">
                <a:latin typeface="Times New Roman" pitchFamily="18" charset="0"/>
                <a:cs typeface="Times New Roman" pitchFamily="18" charset="0"/>
              </a:rPr>
              <a:t>                 </a:t>
            </a:r>
          </a:p>
          <a:p>
            <a:pPr marL="0" indent="0" algn="just">
              <a:buNone/>
            </a:pPr>
            <a:r>
              <a:rPr lang="tr-TR" sz="6400" dirty="0">
                <a:latin typeface="Times New Roman" pitchFamily="18" charset="0"/>
                <a:cs typeface="Times New Roman" pitchFamily="18" charset="0"/>
              </a:rPr>
              <a:t>Kadına  ve çocuklara  yapılan şiddet insan hakları ihlalidir.</a:t>
            </a:r>
          </a:p>
          <a:p>
            <a:pPr marL="0" indent="0" algn="just">
              <a:buNone/>
            </a:pPr>
            <a:r>
              <a:rPr lang="tr-TR" sz="6400" dirty="0">
                <a:latin typeface="Times New Roman" pitchFamily="18" charset="0"/>
                <a:cs typeface="Times New Roman" pitchFamily="18" charset="0"/>
              </a:rPr>
              <a:t>                 Türkiye’de «şiddete sıfır tolerans» ilkesi ile koruyucu ve önleyici hizmetler alınmıştır. Şiddet mağduru kadın ve beraberindeki çocukların güvenli bir barınma yerine hızlı ve kolay erişimini sağlamak üzere kadın konukevlerinin sayı ve kapasiteleri artırılmaktadır. </a:t>
            </a:r>
          </a:p>
          <a:p>
            <a:pPr marL="0" indent="0" algn="just">
              <a:buNone/>
            </a:pPr>
            <a:r>
              <a:rPr lang="tr-TR" sz="6400" dirty="0">
                <a:latin typeface="Times New Roman" pitchFamily="18" charset="0"/>
                <a:cs typeface="Times New Roman" pitchFamily="18" charset="0"/>
              </a:rPr>
              <a:t>             	81 ilde  Şiddet Önleme ve İzleme Merkezleri (ŞÖNİM) merkezleri kurulmuştur.</a:t>
            </a:r>
          </a:p>
          <a:p>
            <a:pPr marL="0" indent="0" algn="just">
              <a:buNone/>
            </a:pPr>
            <a:r>
              <a:rPr lang="tr-TR" sz="6400" dirty="0">
                <a:latin typeface="Times New Roman" pitchFamily="18" charset="0"/>
                <a:cs typeface="Times New Roman" pitchFamily="18" charset="0"/>
              </a:rPr>
              <a:t>              </a:t>
            </a:r>
          </a:p>
          <a:p>
            <a:pPr marL="0" indent="0" algn="just">
              <a:buNone/>
            </a:pPr>
            <a:r>
              <a:rPr lang="tr-TR" sz="6400" dirty="0">
                <a:latin typeface="Times New Roman" pitchFamily="18" charset="0"/>
                <a:cs typeface="Times New Roman" pitchFamily="18" charset="0"/>
              </a:rPr>
              <a:t>	6284 sayılı kanun  «</a:t>
            </a:r>
            <a:r>
              <a:rPr lang="tr-TR" sz="6400" b="1" dirty="0">
                <a:latin typeface="Times New Roman" pitchFamily="18" charset="0"/>
                <a:cs typeface="Times New Roman" pitchFamily="18" charset="0"/>
              </a:rPr>
              <a:t>Ailenin Korunması ve Kadına Karşı Şiddetin Önlenmesine Dair Kanun</a:t>
            </a:r>
            <a:r>
              <a:rPr lang="tr-TR" sz="6400" dirty="0">
                <a:latin typeface="Times New Roman" pitchFamily="18" charset="0"/>
                <a:cs typeface="Times New Roman" pitchFamily="18" charset="0"/>
              </a:rPr>
              <a:t>» 20 Mart 2012 ‘de yürürlüğe girmiştir.  Şiddet ve şiddet türleri  tanımlanmış  olup,   etkin soruşturulması ve kovuşturulması sağlanacaktır.  </a:t>
            </a:r>
          </a:p>
          <a:p>
            <a:pPr marL="0" indent="0" algn="just">
              <a:buNone/>
            </a:pPr>
            <a:r>
              <a:rPr lang="tr-TR" sz="6400" dirty="0">
                <a:latin typeface="Times New Roman" pitchFamily="18" charset="0"/>
                <a:cs typeface="Times New Roman" pitchFamily="18" charset="0"/>
              </a:rPr>
              <a:t>               </a:t>
            </a:r>
          </a:p>
          <a:p>
            <a:pPr marL="0" indent="0" algn="just">
              <a:buNone/>
            </a:pPr>
            <a:r>
              <a:rPr lang="tr-TR" sz="6400" dirty="0">
                <a:latin typeface="Times New Roman" pitchFamily="18" charset="0"/>
                <a:cs typeface="Times New Roman" pitchFamily="18" charset="0"/>
              </a:rPr>
              <a:t>	KADES Kadına Destek Uygulaması- eşinden veya bir başkasından şiddet gören ya da şiddete maruz kalma ihtimali olan kadınlar, akıllı telefonları üzerinden yapacakları ihbarlarda hızlı bir şekilde bu iş için kurulan Kadın Acil Destek İhbar Sistemi'ne ulaşabiliyorlar.</a:t>
            </a:r>
          </a:p>
          <a:p>
            <a:pPr marL="0" indent="0" algn="just">
              <a:buNone/>
            </a:pPr>
            <a:r>
              <a:rPr lang="tr-TR" sz="6400" dirty="0">
                <a:latin typeface="Times New Roman" pitchFamily="18" charset="0"/>
                <a:cs typeface="Times New Roman" pitchFamily="18" charset="0"/>
              </a:rPr>
              <a:t>               </a:t>
            </a:r>
          </a:p>
          <a:p>
            <a:endParaRPr lang="tr-TR" sz="6400" dirty="0">
              <a:latin typeface="Times New Roman" pitchFamily="18" charset="0"/>
              <a:cs typeface="Times New Roman" pitchFamily="18" charset="0"/>
            </a:endParaRPr>
          </a:p>
          <a:p>
            <a:pPr marL="0" indent="0">
              <a:buNone/>
            </a:pPr>
            <a:r>
              <a:rPr lang="tr-TR" sz="6400" dirty="0">
                <a:latin typeface="Times New Roman" pitchFamily="18" charset="0"/>
                <a:cs typeface="Times New Roman" pitchFamily="18" charset="0"/>
              </a:rPr>
              <a:t>	</a:t>
            </a:r>
          </a:p>
        </p:txBody>
      </p:sp>
      <p:pic>
        <p:nvPicPr>
          <p:cNvPr id="9218" name="Picture 2" descr="Toplumsal Cinsiyet Eşitliği | Kuresel Amaçlar">
            <a:extLst>
              <a:ext uri="{FF2B5EF4-FFF2-40B4-BE49-F238E27FC236}">
                <a16:creationId xmlns:a16="http://schemas.microsoft.com/office/drawing/2014/main" id="{1187418C-CCB8-0635-CBFB-CC79A7D36C7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5229200"/>
            <a:ext cx="2736304" cy="1539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797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nchor="ctr">
            <a:normAutofit/>
          </a:bodyPr>
          <a:lstStyle/>
          <a:p>
            <a:pPr>
              <a:lnSpc>
                <a:spcPct val="90000"/>
              </a:lnSpc>
            </a:pPr>
            <a:br>
              <a:rPr lang="tr-TR" sz="1800" b="1" i="1"/>
            </a:br>
            <a:r>
              <a:rPr lang="tr-TR" sz="1800" b="1" i="1"/>
              <a:t>Hedef 5.3. Çocuk evliliği, erken yaşta evlilik, zorla evlendirilme ve kadın sünneti gibi tüm zararlı uygulamaları yok etmek </a:t>
            </a:r>
            <a:br>
              <a:rPr lang="tr-TR" sz="1800" b="1" i="1"/>
            </a:br>
            <a:endParaRPr lang="tr-TR" sz="1800"/>
          </a:p>
        </p:txBody>
      </p:sp>
      <p:pic>
        <p:nvPicPr>
          <p:cNvPr id="10242" name="Picture 2" descr="Çocuk Yaşta, Erken ve Zorla Evlilikler – Nirengi Derneği">
            <a:extLst>
              <a:ext uri="{FF2B5EF4-FFF2-40B4-BE49-F238E27FC236}">
                <a16:creationId xmlns:a16="http://schemas.microsoft.com/office/drawing/2014/main" id="{1457EE79-5A9A-C5EB-00AB-41D0DF275CC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3222" y="1916832"/>
            <a:ext cx="3390528" cy="3390528"/>
          </a:xfrm>
          <a:prstGeom prst="rect">
            <a:avLst/>
          </a:prstGeom>
          <a:solidFill>
            <a:srgbClr val="FFFFFF"/>
          </a:solidFill>
        </p:spPr>
      </p:pic>
      <p:sp>
        <p:nvSpPr>
          <p:cNvPr id="3" name="İçerik Yer Tutucusu 2"/>
          <p:cNvSpPr>
            <a:spLocks noGrp="1"/>
          </p:cNvSpPr>
          <p:nvPr>
            <p:ph sz="half" idx="2"/>
          </p:nvPr>
        </p:nvSpPr>
        <p:spPr>
          <a:xfrm>
            <a:off x="3995936" y="1417638"/>
            <a:ext cx="4968552" cy="4709468"/>
          </a:xfrm>
        </p:spPr>
        <p:txBody>
          <a:bodyPr>
            <a:normAutofit fontScale="92500" lnSpcReduction="10000"/>
          </a:bodyPr>
          <a:lstStyle/>
          <a:p>
            <a:pPr>
              <a:lnSpc>
                <a:spcPct val="90000"/>
              </a:lnSpc>
              <a:buFont typeface="Wingdings" panose="05000000000000000000" pitchFamily="2" charset="2"/>
              <a:buChar char="q"/>
            </a:pPr>
            <a:r>
              <a:rPr lang="tr-TR" sz="1800" dirty="0"/>
              <a:t>Erken evliliklerin önlenmesine özel bir başlık olarak ilk kez 10. Kalkınma Planında yer verilmiştir. Ayrıca, Kadına Yönelik Şiddetle Mücadele Ulusal Eylem Planında (2016-2020) bu hedefe yönelik alınması gereken tedbirler tadat edilmiştir. Bununla birlikte, Erken Yaşta ve Zorla Evliliklerle Mücadele Strateji Belgesi ve Eylem Planı (2018-2023) hazırlanmıştır.</a:t>
            </a:r>
            <a:endParaRPr lang="tr-TR" sz="1800" b="1" i="1" dirty="0"/>
          </a:p>
          <a:p>
            <a:pPr>
              <a:lnSpc>
                <a:spcPct val="90000"/>
              </a:lnSpc>
              <a:buFont typeface="Wingdings" panose="05000000000000000000" pitchFamily="2" charset="2"/>
              <a:buChar char="q"/>
            </a:pPr>
            <a:r>
              <a:rPr lang="tr-TR" sz="1800" dirty="0"/>
              <a:t>2022 yılında Türkiye'nin Kadına Yönelik Şiddetle Mücadele 4. Ulusal Eylem Planı'nın (2021-2025) hedeflerinden biri doğrultusunda, Aile ve Sosyal Hizmetler Bakanlığı tarafından 2023-2025 dönemi için erken yaşta ve zorla evliliklere karşı kapsamlı, kanıta dayalı ve ihtiyaç temelli yerel eylem planları hazırlanmıştır. Ayrıca, erken yaşta ve zorla evliliklerin ortadan kaldırılması için kamu kurumları arasında iş birliği, raporlar ve bilimsel araştırmalar yürütüldü. Hazırlanan 21 il eylem planına, depremlerinin ardından 6 deprem ili de eklendi.</a:t>
            </a:r>
          </a:p>
          <a:p>
            <a:pPr>
              <a:lnSpc>
                <a:spcPct val="90000"/>
              </a:lnSpc>
              <a:buFont typeface="Wingdings" panose="05000000000000000000" pitchFamily="2" charset="2"/>
              <a:buChar char="q"/>
            </a:pPr>
            <a:r>
              <a:rPr lang="tr-TR" sz="1800" dirty="0"/>
              <a:t> Kadın sünneti  uygulamaları Türkiye’de yoktur. </a:t>
            </a:r>
          </a:p>
        </p:txBody>
      </p:sp>
    </p:spTree>
    <p:extLst>
      <p:ext uri="{BB962C8B-B14F-4D97-AF65-F5344CB8AC3E}">
        <p14:creationId xmlns:p14="http://schemas.microsoft.com/office/powerpoint/2010/main" val="1437170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332656"/>
            <a:ext cx="8147248" cy="1008112"/>
          </a:xfrm>
        </p:spPr>
        <p:txBody>
          <a:bodyPr>
            <a:noAutofit/>
          </a:bodyPr>
          <a:lstStyle/>
          <a:p>
            <a:r>
              <a:rPr lang="tr-TR" sz="2000" b="1" dirty="0">
                <a:latin typeface="Times New Roman" pitchFamily="18" charset="0"/>
                <a:cs typeface="Times New Roman" pitchFamily="18" charset="0"/>
              </a:rPr>
              <a:t>Hedef 5.4.</a:t>
            </a:r>
            <a:r>
              <a:rPr lang="tr-TR" sz="2000" b="1" dirty="0"/>
              <a:t> </a:t>
            </a:r>
            <a:r>
              <a:rPr lang="tr-TR" sz="2000" b="1" dirty="0">
                <a:latin typeface="Times New Roman" pitchFamily="18" charset="0"/>
                <a:cs typeface="Times New Roman" pitchFamily="18" charset="0"/>
              </a:rPr>
              <a:t>Ücretsiz bakım ve ev işlerinin kamu hizmetleri, altyapı ve sosyal koruma politikalarının sağlanması ve hane ve aile içinde sorumluluğun ulusal açıdan uygun bir biçimde paylaşılmasının geliştirilmesi yoluyla tanınması ve değer görmesi</a:t>
            </a:r>
          </a:p>
        </p:txBody>
      </p:sp>
      <p:sp>
        <p:nvSpPr>
          <p:cNvPr id="3" name="İçerik Yer Tutucusu 2"/>
          <p:cNvSpPr>
            <a:spLocks noGrp="1"/>
          </p:cNvSpPr>
          <p:nvPr>
            <p:ph idx="1"/>
          </p:nvPr>
        </p:nvSpPr>
        <p:spPr>
          <a:xfrm>
            <a:off x="374848" y="1484784"/>
            <a:ext cx="8229600" cy="4525963"/>
          </a:xfrm>
        </p:spPr>
        <p:txBody>
          <a:bodyPr>
            <a:normAutofit/>
          </a:bodyPr>
          <a:lstStyle/>
          <a:p>
            <a:pPr marL="0" indent="0" algn="just">
              <a:buNone/>
            </a:pPr>
            <a:r>
              <a:rPr lang="tr-TR" sz="1800" dirty="0">
                <a:latin typeface="Times New Roman" pitchFamily="18" charset="0"/>
                <a:cs typeface="Times New Roman" pitchFamily="18" charset="0"/>
              </a:rPr>
              <a:t>	Toplumsal Cinsiyet rolleri bakımından kadının yeri ve görevi çocuk bakımı ve ev içi işlerini yerine getirmekle sorumlu olduğu görülmektedir. İş-aile çatışması yüzünden kadının kariyer olanakları engellenmektedir. TÜİK (2013) yılında yaptığı bir araştırmaya göre yemek (94,7),ütü (%88,5), çamaşır(%93,8), bulaşık (%93.2) gibi ev işleri öncelikle kadın; daha sonra da evdeki kız çocukları tarafından yapılmaktadır (</a:t>
            </a:r>
            <a:r>
              <a:rPr lang="tr-TR" sz="1800" dirty="0" err="1">
                <a:latin typeface="Times New Roman" pitchFamily="18" charset="0"/>
                <a:cs typeface="Times New Roman" pitchFamily="18" charset="0"/>
              </a:rPr>
              <a:t>Akt.Çaha</a:t>
            </a:r>
            <a:r>
              <a:rPr lang="tr-TR" sz="1800" dirty="0">
                <a:latin typeface="Times New Roman" pitchFamily="18" charset="0"/>
                <a:cs typeface="Times New Roman" pitchFamily="18" charset="0"/>
              </a:rPr>
              <a:t>, Aydın, Yılmaz ve </a:t>
            </a:r>
            <a:r>
              <a:rPr lang="tr-TR" sz="1800" dirty="0" err="1">
                <a:latin typeface="Times New Roman" pitchFamily="18" charset="0"/>
                <a:cs typeface="Times New Roman" pitchFamily="18" charset="0"/>
              </a:rPr>
              <a:t>Çaha</a:t>
            </a:r>
            <a:r>
              <a:rPr lang="tr-TR" sz="1800" dirty="0">
                <a:latin typeface="Times New Roman" pitchFamily="18" charset="0"/>
                <a:cs typeface="Times New Roman" pitchFamily="18" charset="0"/>
              </a:rPr>
              <a:t>, 2018;TÜİK,2014:107).</a:t>
            </a:r>
          </a:p>
          <a:p>
            <a:pPr marL="0" indent="0" algn="just">
              <a:buNone/>
            </a:pPr>
            <a:r>
              <a:rPr lang="tr-TR" sz="1800" dirty="0">
                <a:latin typeface="Times New Roman" pitchFamily="18" charset="0"/>
                <a:cs typeface="Times New Roman" pitchFamily="18" charset="0"/>
              </a:rPr>
              <a:t>	Özellikle 9. Kalkınma Planı döneminde bazı gelişmeler </a:t>
            </a:r>
            <a:r>
              <a:rPr lang="tr-TR" sz="1800" dirty="0" err="1">
                <a:latin typeface="Times New Roman" pitchFamily="18" charset="0"/>
                <a:cs typeface="Times New Roman" pitchFamily="18" charset="0"/>
              </a:rPr>
              <a:t>sözkonusu</a:t>
            </a:r>
            <a:r>
              <a:rPr lang="tr-TR" sz="1800" dirty="0">
                <a:latin typeface="Times New Roman" pitchFamily="18" charset="0"/>
                <a:cs typeface="Times New Roman" pitchFamily="18" charset="0"/>
              </a:rPr>
              <a:t> olduğu ancak 10. Kalkınma Planında kadının bakım yükünü azaltmak üzere çocuk bakımı konusunda alternatif hizmet modelleri geliştirilmesi vurgulanmaktadır. Çalışan kadının çocuk bakımında kreş halen bir sorun olarak görülmektedir. Aynı zamanda Ulusal İstihdam Stratejisi ve Toplumsal Cinsiyet Eşitliği Ulusal Eylem Planı da bu kapsamda politikalar içeren önemli dokümanlardır.</a:t>
            </a:r>
          </a:p>
        </p:txBody>
      </p:sp>
      <p:pic>
        <p:nvPicPr>
          <p:cNvPr id="11266" name="Picture 2" descr="Toplumsal Cinsiyet Eşitliği | Kuresel Amaçlar">
            <a:extLst>
              <a:ext uri="{FF2B5EF4-FFF2-40B4-BE49-F238E27FC236}">
                <a16:creationId xmlns:a16="http://schemas.microsoft.com/office/drawing/2014/main" id="{365276C0-04BC-1CAE-9695-5671F109AC7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799" y="4904592"/>
            <a:ext cx="2881337" cy="1620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454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nchor="ctr">
            <a:normAutofit/>
          </a:bodyPr>
          <a:lstStyle/>
          <a:p>
            <a:pPr>
              <a:lnSpc>
                <a:spcPct val="90000"/>
              </a:lnSpc>
            </a:pPr>
            <a:r>
              <a:rPr lang="tr-TR" sz="1800" b="1"/>
              <a:t>5.5 Kadınların siyasi, ekonomik ve sosyal hayatın karar verme süreçlerine tam ve etkin bir biçimde katılımlarının ve kadınlara karar verme mekanizmalarında, her düzeyde lider olabilmeleri için eşit fırsatlar tanınmasının güvence altına alınması</a:t>
            </a:r>
          </a:p>
        </p:txBody>
      </p:sp>
      <p:sp>
        <p:nvSpPr>
          <p:cNvPr id="3" name="İçerik Yer Tutucusu 2"/>
          <p:cNvSpPr>
            <a:spLocks noGrp="1"/>
          </p:cNvSpPr>
          <p:nvPr>
            <p:ph sz="half" idx="2"/>
          </p:nvPr>
        </p:nvSpPr>
        <p:spPr>
          <a:xfrm>
            <a:off x="395536" y="1556792"/>
            <a:ext cx="4101852" cy="4455344"/>
          </a:xfrm>
        </p:spPr>
        <p:txBody>
          <a:bodyPr>
            <a:normAutofit fontScale="92500" lnSpcReduction="20000"/>
          </a:bodyPr>
          <a:lstStyle/>
          <a:p>
            <a:pPr marL="0" indent="0">
              <a:lnSpc>
                <a:spcPct val="90000"/>
              </a:lnSpc>
              <a:buNone/>
            </a:pPr>
            <a:r>
              <a:rPr lang="tr-TR" sz="2000" dirty="0"/>
              <a:t>1979 BM «Kadınlara Karşı Her Türlü Ayrımcılığın Önlenmesi  Sözleşmesi» (CEDAW) Kadın-Erkek eşitliğinin uluslararası temel belgesi olarak kabul edilmiştir.  1985 yılında Türkiye CEDAW üyeliğini imzalamış ve 1986 yılında yürürlüğe girmiştir.</a:t>
            </a:r>
          </a:p>
          <a:p>
            <a:pPr marL="0" indent="0">
              <a:lnSpc>
                <a:spcPct val="90000"/>
              </a:lnSpc>
              <a:buNone/>
            </a:pPr>
            <a:r>
              <a:rPr lang="tr-TR" sz="2000" dirty="0"/>
              <a:t>Türkiye’de Kadınlara seçme ve seçilme hakkı tanıyan mevzuatın 1934 yılından beri yürürlükte olması ve kadınların yerel yönetimler ve ulusal parlamentoda temsilinin artırılmasına yönelik politikalar 9. ve 10. Kalkınma Planlarında yer almıştır. Türkiye’de siyasete ve karar alma mekanizmalarına aktif katılım konusunda cinsiyet eşitliği arzulanan seviyede değildir. Bu nedenlerle mevzuatı ve uygulamayı güçlendirici ilave politika geliştirmeye</a:t>
            </a:r>
          </a:p>
          <a:p>
            <a:pPr marL="0" indent="0">
              <a:lnSpc>
                <a:spcPct val="90000"/>
              </a:lnSpc>
              <a:buNone/>
            </a:pPr>
            <a:r>
              <a:rPr lang="tr-TR" sz="2000" dirty="0"/>
              <a:t>ihtiyaç bulunmaktadır. </a:t>
            </a:r>
          </a:p>
        </p:txBody>
      </p:sp>
      <p:pic>
        <p:nvPicPr>
          <p:cNvPr id="12290" name="Picture 2" descr="Kadınların Eşit Haklara Sahip Olması için 100 Yıl Beklemeyelim! -  Sürdürülebilirlik Hakkında Her Şey">
            <a:extLst>
              <a:ext uri="{FF2B5EF4-FFF2-40B4-BE49-F238E27FC236}">
                <a16:creationId xmlns:a16="http://schemas.microsoft.com/office/drawing/2014/main" id="{F9498431-9147-AD26-3728-5D9443FF10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728" r="19493" b="-2"/>
          <a:stretch/>
        </p:blipFill>
        <p:spPr bwMode="auto">
          <a:xfrm>
            <a:off x="4645025" y="2060848"/>
            <a:ext cx="4041775" cy="3951288"/>
          </a:xfrm>
          <a:prstGeom prst="rect">
            <a:avLst/>
          </a:prstGeom>
          <a:solidFill>
            <a:srgbClr val="FFFFFF"/>
          </a:solidFill>
        </p:spPr>
      </p:pic>
    </p:spTree>
    <p:extLst>
      <p:ext uri="{BB962C8B-B14F-4D97-AF65-F5344CB8AC3E}">
        <p14:creationId xmlns:p14="http://schemas.microsoft.com/office/powerpoint/2010/main" val="3404447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nchor="ctr">
            <a:noAutofit/>
          </a:bodyPr>
          <a:lstStyle/>
          <a:p>
            <a:pPr>
              <a:lnSpc>
                <a:spcPct val="90000"/>
              </a:lnSpc>
            </a:pPr>
            <a:br>
              <a:rPr lang="tr-TR" sz="2000" dirty="0"/>
            </a:br>
            <a:br>
              <a:rPr lang="tr-TR" sz="2000" dirty="0"/>
            </a:br>
            <a:r>
              <a:rPr lang="tr-TR" sz="2000" b="1" dirty="0"/>
              <a:t>Hedef</a:t>
            </a:r>
            <a:r>
              <a:rPr lang="tr-TR" sz="2000" dirty="0"/>
              <a:t> </a:t>
            </a:r>
            <a:r>
              <a:rPr lang="tr-TR" sz="2000" b="1" dirty="0"/>
              <a:t>5.6. Uluslararası Nüfus ve Kalkınma Konferansı Eylem Programı, Pekin Eylem Platformu ve bunların gözden geçirme konferanslarının sonuç dokümanları çerçevesinde mutabık kalınan şekilde, cinsel ve üreme sağlığı ile üreme haklarına evrensel erişim sağlamak</a:t>
            </a:r>
            <a:br>
              <a:rPr lang="tr-TR" sz="2000" b="1" dirty="0"/>
            </a:br>
            <a:endParaRPr lang="tr-TR" sz="2000" b="1" dirty="0"/>
          </a:p>
        </p:txBody>
      </p:sp>
      <p:sp>
        <p:nvSpPr>
          <p:cNvPr id="3" name="İçerik Yer Tutucusu 2"/>
          <p:cNvSpPr>
            <a:spLocks noGrp="1"/>
          </p:cNvSpPr>
          <p:nvPr>
            <p:ph sz="half" idx="1"/>
          </p:nvPr>
        </p:nvSpPr>
        <p:spPr>
          <a:xfrm>
            <a:off x="457200" y="2276872"/>
            <a:ext cx="4038600" cy="3849291"/>
          </a:xfrm>
        </p:spPr>
        <p:txBody>
          <a:bodyPr>
            <a:normAutofit fontScale="85000" lnSpcReduction="10000"/>
          </a:bodyPr>
          <a:lstStyle/>
          <a:p>
            <a:pPr marL="0" indent="0">
              <a:lnSpc>
                <a:spcPct val="90000"/>
              </a:lnSpc>
              <a:buNone/>
            </a:pPr>
            <a:r>
              <a:rPr lang="tr-TR" sz="2000" dirty="0"/>
              <a:t>BM tarafından 1995 yılında IV. Dünya Kadın Konferansı gerçekleştirilmiştir. Pekin Deklarasyonu ve Pekin Eylem Platformu, “kadının insan hakları” kavramı etkili bir şekilde vurgulanmıştır. Kadının üreme sağlığını ve cinsel sağlığını iyileştirmek kararı bu konferansın önemli bir kararlarındandır.</a:t>
            </a:r>
          </a:p>
          <a:p>
            <a:pPr marL="0" indent="0">
              <a:lnSpc>
                <a:spcPct val="90000"/>
              </a:lnSpc>
              <a:buNone/>
            </a:pPr>
            <a:r>
              <a:rPr lang="tr-TR" sz="2000" dirty="0"/>
              <a:t>Hedef 5.6 kapsamında anne-çocuk ve üreme sağlığı ile cinsel sağlık haklarına </a:t>
            </a:r>
            <a:r>
              <a:rPr lang="nn-NO" sz="2000" dirty="0"/>
              <a:t>erişime yönelik politikalar Kalkınma Planları ile Yıllık Programlarda ele alınan</a:t>
            </a:r>
            <a:r>
              <a:rPr lang="tr-TR" sz="2000" dirty="0"/>
              <a:t> konular arasındadır. </a:t>
            </a:r>
          </a:p>
          <a:p>
            <a:pPr marL="0" indent="0">
              <a:lnSpc>
                <a:spcPct val="90000"/>
              </a:lnSpc>
              <a:buNone/>
            </a:pPr>
            <a:r>
              <a:rPr lang="tr-TR" sz="2000" dirty="0"/>
              <a:t>Türkiye Üreme Sağlığı Programı (2003- 2007) ve Sağlık Sektörü İçin Cinsel Sağlık ve Üreme Sağlığı Ulusal Stratejik Eylem Planı (2005-2015) temel politika dokümanı niteliği taşımaktadır. </a:t>
            </a:r>
          </a:p>
        </p:txBody>
      </p:sp>
      <p:pic>
        <p:nvPicPr>
          <p:cNvPr id="13314" name="Picture 2" descr="Toplumsal Cinsiyet Eşitliği | Kuresel Amaçlar">
            <a:extLst>
              <a:ext uri="{FF2B5EF4-FFF2-40B4-BE49-F238E27FC236}">
                <a16:creationId xmlns:a16="http://schemas.microsoft.com/office/drawing/2014/main" id="{D5B53AFF-9280-A428-C544-EF2018DCDB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648200" y="2727325"/>
            <a:ext cx="4038600" cy="2271712"/>
          </a:xfrm>
          <a:prstGeom prst="rect">
            <a:avLst/>
          </a:prstGeom>
          <a:solidFill>
            <a:srgbClr val="FFFFFF"/>
          </a:solidFill>
        </p:spPr>
      </p:pic>
    </p:spTree>
    <p:extLst>
      <p:ext uri="{BB962C8B-B14F-4D97-AF65-F5344CB8AC3E}">
        <p14:creationId xmlns:p14="http://schemas.microsoft.com/office/powerpoint/2010/main" val="4173849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nchor="ctr">
            <a:normAutofit/>
          </a:bodyPr>
          <a:lstStyle/>
          <a:p>
            <a:pPr>
              <a:lnSpc>
                <a:spcPct val="90000"/>
              </a:lnSpc>
            </a:pPr>
            <a:r>
              <a:rPr lang="tr-TR" sz="1800" b="1"/>
              <a:t>Hedef  5.a. Kadınların ekonomik kaynaklara ulaşma, toprak ve diğer mülk türlerine sahip olma ve üzerlerinde kontrol kurabilme, finansal hizmetler, miras ve doğal kaynaklara erişimleri gibi konularda ulusal yasalara uygun olarak eşit haklara sahip olmaları için reformlar yapılması</a:t>
            </a:r>
          </a:p>
        </p:txBody>
      </p:sp>
      <p:pic>
        <p:nvPicPr>
          <p:cNvPr id="14338" name="Picture 2" descr="Toplumsal Cinsiyet Eşitliği | Kuresel Amaçlar">
            <a:extLst>
              <a:ext uri="{FF2B5EF4-FFF2-40B4-BE49-F238E27FC236}">
                <a16:creationId xmlns:a16="http://schemas.microsoft.com/office/drawing/2014/main" id="{90D4BF98-DF36-99E0-4722-D33A1059C7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57201" y="2293144"/>
            <a:ext cx="4038600" cy="2271712"/>
          </a:xfrm>
          <a:prstGeom prst="rect">
            <a:avLst/>
          </a:prstGeom>
          <a:solidFill>
            <a:srgbClr val="FFFFFF"/>
          </a:solidFill>
        </p:spPr>
      </p:pic>
      <p:sp>
        <p:nvSpPr>
          <p:cNvPr id="3" name="İçerik Yer Tutucusu 2"/>
          <p:cNvSpPr>
            <a:spLocks noGrp="1"/>
          </p:cNvSpPr>
          <p:nvPr>
            <p:ph sz="half" idx="2"/>
          </p:nvPr>
        </p:nvSpPr>
        <p:spPr>
          <a:xfrm>
            <a:off x="4648200" y="1916832"/>
            <a:ext cx="4038600" cy="4209331"/>
          </a:xfrm>
        </p:spPr>
        <p:txBody>
          <a:bodyPr>
            <a:normAutofit fontScale="92500" lnSpcReduction="10000"/>
          </a:bodyPr>
          <a:lstStyle/>
          <a:p>
            <a:pPr>
              <a:lnSpc>
                <a:spcPct val="90000"/>
              </a:lnSpc>
              <a:buFont typeface="Wingdings" panose="05000000000000000000" pitchFamily="2" charset="2"/>
              <a:buChar char="q"/>
            </a:pPr>
            <a:r>
              <a:rPr lang="tr-TR" sz="1800" dirty="0"/>
              <a:t>Ekonomik kaynaklara ulaşma, toprak ve diğer mülk türlerine sahip olma ve üzerlerinde kontrol kurabilme, finansal hizmetler, miras ve doğal kaynaklara erişimleri gibi konuları kapsamaktadır. </a:t>
            </a:r>
          </a:p>
          <a:p>
            <a:pPr>
              <a:lnSpc>
                <a:spcPct val="90000"/>
              </a:lnSpc>
              <a:buFont typeface="Wingdings" panose="05000000000000000000" pitchFamily="2" charset="2"/>
              <a:buChar char="q"/>
            </a:pPr>
            <a:r>
              <a:rPr lang="tr-TR" sz="1800" dirty="0"/>
              <a:t>Türkiye’de bu haklara erişim kadınlar için yasalarla garanti edilmiş olmasına rağmen kadınların kredi imkânlarına erişim ve kendi üstlerine mülk edinme hususunda uygulamada farklı durumlarla karşılaşılabilmektedir. Bu konuda yasaların etkin bir şekilde uygulanmasının sağlanması ihtiyacı bulunmaktadır. Ayrıca kadınların haklarını savunacak ya da haklarını arayacak şekilde bilinçlendirmelerin yapılması ve bu konularda  eğitimlerin arttırılması gerekmektedir. </a:t>
            </a:r>
          </a:p>
          <a:p>
            <a:pPr>
              <a:lnSpc>
                <a:spcPct val="90000"/>
              </a:lnSpc>
            </a:pPr>
            <a:endParaRPr lang="tr-TR" sz="1800" dirty="0"/>
          </a:p>
        </p:txBody>
      </p:sp>
    </p:spTree>
    <p:extLst>
      <p:ext uri="{BB962C8B-B14F-4D97-AF65-F5344CB8AC3E}">
        <p14:creationId xmlns:p14="http://schemas.microsoft.com/office/powerpoint/2010/main" val="501397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2400" b="1" dirty="0">
                <a:latin typeface="Times New Roman" pitchFamily="18" charset="0"/>
                <a:cs typeface="Times New Roman" pitchFamily="18" charset="0"/>
              </a:rPr>
              <a:t>Hedef 5.b. </a:t>
            </a:r>
            <a:r>
              <a:rPr lang="tr-TR" sz="2400" b="1" dirty="0"/>
              <a:t>Kadınların güçlenmelerinin ilerletilmesi için özellikle bilgi ve iletişim teknolojileri olmak üzere etkinleştirme teknolojisinin kullanımının geliştirilmesi</a:t>
            </a:r>
            <a:endParaRPr lang="tr-TR" sz="2400" b="1" dirty="0">
              <a:latin typeface="Times New Roman" pitchFamily="18" charset="0"/>
              <a:cs typeface="Times New Roman" pitchFamily="18" charset="0"/>
            </a:endParaRPr>
          </a:p>
        </p:txBody>
      </p:sp>
      <p:sp>
        <p:nvSpPr>
          <p:cNvPr id="3" name="İçerik Yer Tutucusu 2"/>
          <p:cNvSpPr>
            <a:spLocks noGrp="1"/>
          </p:cNvSpPr>
          <p:nvPr>
            <p:ph idx="1"/>
          </p:nvPr>
        </p:nvSpPr>
        <p:spPr/>
        <p:txBody>
          <a:bodyPr>
            <a:normAutofit fontScale="85000" lnSpcReduction="20000"/>
          </a:bodyPr>
          <a:lstStyle/>
          <a:p>
            <a:pPr marL="0" indent="0">
              <a:buNone/>
            </a:pPr>
            <a:r>
              <a:rPr lang="tr-TR" dirty="0"/>
              <a:t>	Kadınların bilgi ve iletişim teknolojilerine erişimine ilişkin olarak, Bilgi Toplumu Stratejisi ve Eylem Planında (2015-2018) kadınların bilgi ve iletişim teknolojileri kullanımı bakımından izlenmesi ve özel önem verilmesi gereken gruplar arasında sayılması politika olarak benimsenmiştir.</a:t>
            </a:r>
          </a:p>
          <a:p>
            <a:pPr marL="0" indent="0" algn="just">
              <a:buNone/>
            </a:pPr>
            <a:r>
              <a:rPr lang="tr-TR" dirty="0"/>
              <a:t>	Kadınların bilgisayar okur yazarlık, e-ticaret, e-finans,  sosyal medya </a:t>
            </a:r>
            <a:r>
              <a:rPr lang="tr-TR" dirty="0" err="1"/>
              <a:t>kulanabilirliği</a:t>
            </a:r>
            <a:r>
              <a:rPr lang="tr-TR" dirty="0"/>
              <a:t> gibi beceri ve yetkinliklerin kazanmasında eğitim olanakların arttırılması önemli bir politika olarak düşünülmelidir. Bugün evden çalışma ya da sanal ofis kullanma gibi fırsatlardan kadınların yararlanması konusunda alınacak tedbirler kadınların gelişmesi bakımından önemlidir.</a:t>
            </a:r>
          </a:p>
        </p:txBody>
      </p:sp>
    </p:spTree>
    <p:extLst>
      <p:ext uri="{BB962C8B-B14F-4D97-AF65-F5344CB8AC3E}">
        <p14:creationId xmlns:p14="http://schemas.microsoft.com/office/powerpoint/2010/main" val="2064847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nchor="ctr">
            <a:normAutofit/>
          </a:bodyPr>
          <a:lstStyle/>
          <a:p>
            <a:pPr>
              <a:lnSpc>
                <a:spcPct val="90000"/>
              </a:lnSpc>
            </a:pPr>
            <a:r>
              <a:rPr lang="tr-TR" sz="1800" b="1"/>
              <a:t>Hedef 5.c. Toplumsal cinsiyet eşitliğinin ilerletilmesi ve kadınların ve kız çocuklarının her düzeyde güçlenmeleri için sağlam politikaların ve yasal olarak uygulanabilir mevzuatların kabul edilmesi ve güçlendirilmesi</a:t>
            </a:r>
            <a:br>
              <a:rPr lang="tr-TR" sz="1800" b="1"/>
            </a:br>
            <a:r>
              <a:rPr lang="tr-TR" sz="1800"/>
              <a:t> </a:t>
            </a:r>
            <a:endParaRPr lang="tr-TR" sz="1800" b="1"/>
          </a:p>
        </p:txBody>
      </p:sp>
      <p:sp>
        <p:nvSpPr>
          <p:cNvPr id="3" name="İçerik Yer Tutucusu 2"/>
          <p:cNvSpPr>
            <a:spLocks noGrp="1"/>
          </p:cNvSpPr>
          <p:nvPr>
            <p:ph sz="half" idx="1"/>
          </p:nvPr>
        </p:nvSpPr>
        <p:spPr>
          <a:xfrm>
            <a:off x="457200" y="1600200"/>
            <a:ext cx="4038600" cy="4525963"/>
          </a:xfrm>
        </p:spPr>
        <p:txBody>
          <a:bodyPr>
            <a:normAutofit lnSpcReduction="10000"/>
          </a:bodyPr>
          <a:lstStyle/>
          <a:p>
            <a:pPr>
              <a:lnSpc>
                <a:spcPct val="90000"/>
              </a:lnSpc>
              <a:buFont typeface="Wingdings" panose="05000000000000000000" pitchFamily="2" charset="2"/>
              <a:buChar char="q"/>
            </a:pPr>
            <a:r>
              <a:rPr lang="tr-TR" sz="1800" dirty="0"/>
              <a:t>10. Kalkınma Planında, Ulusal İstihdam Stratejisi ve Eylem Planında (2014-2016) ve TBMM Kadın Erkek Fırsat Eşitliği Komisyonunun “Toplumsal Cinsiyete Duyarlı Bütçeleme </a:t>
            </a:r>
            <a:r>
              <a:rPr lang="tr-TR" sz="1800" dirty="0" err="1"/>
              <a:t>Raporu”nda</a:t>
            </a:r>
            <a:r>
              <a:rPr lang="tr-TR" sz="1800" dirty="0"/>
              <a:t> yer almaktadır.</a:t>
            </a:r>
          </a:p>
          <a:p>
            <a:pPr>
              <a:lnSpc>
                <a:spcPct val="90000"/>
              </a:lnSpc>
              <a:buFont typeface="Wingdings" panose="05000000000000000000" pitchFamily="2" charset="2"/>
              <a:buChar char="q"/>
            </a:pPr>
            <a:r>
              <a:rPr lang="tr-TR" sz="1800" dirty="0"/>
              <a:t>Türkiye, Anayasa ve yasalarıyla kadın-erkek haklarının eşitliğini güvence altına almaktadır. Türkiye Cumhuriyeti Anayasası 10. ve ikinci fıkrasına göre: “</a:t>
            </a:r>
            <a:r>
              <a:rPr lang="tr-TR" sz="1800" b="1" i="1" dirty="0"/>
              <a:t>Kadınlar ve erkekler eşit haklara sahiptir. Devlet, bu eşitliğin yaşama geçmesini sağlamakla yükümlüdür. Bu maksatla alınacak tedbirler eşitlik ilkesine aykırı olarak yorumlanamaz”. İş hukukuna göre «eşit işe eşit ücret» maddesine göre eşitlik sağlanmıştır.</a:t>
            </a:r>
            <a:endParaRPr lang="tr-TR" sz="1800" dirty="0"/>
          </a:p>
        </p:txBody>
      </p:sp>
      <p:pic>
        <p:nvPicPr>
          <p:cNvPr id="15362" name="Picture 2" descr="Toplumsal Cinsiyet Eşitliği | Kuresel Amaçlar">
            <a:extLst>
              <a:ext uri="{FF2B5EF4-FFF2-40B4-BE49-F238E27FC236}">
                <a16:creationId xmlns:a16="http://schemas.microsoft.com/office/drawing/2014/main" id="{5B9DDFC8-A787-6263-6C8B-54D9C8AA0E2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648200" y="2293144"/>
            <a:ext cx="4038600" cy="2271712"/>
          </a:xfrm>
          <a:prstGeom prst="rect">
            <a:avLst/>
          </a:prstGeom>
          <a:solidFill>
            <a:srgbClr val="FFFFFF"/>
          </a:solidFill>
        </p:spPr>
      </p:pic>
    </p:spTree>
    <p:extLst>
      <p:ext uri="{BB962C8B-B14F-4D97-AF65-F5344CB8AC3E}">
        <p14:creationId xmlns:p14="http://schemas.microsoft.com/office/powerpoint/2010/main" val="2326927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a:latin typeface="Times New Roman" pitchFamily="18" charset="0"/>
                <a:cs typeface="Times New Roman" pitchFamily="18" charset="0"/>
              </a:rPr>
              <a:t>SONUÇ</a:t>
            </a:r>
          </a:p>
        </p:txBody>
      </p:sp>
      <p:sp>
        <p:nvSpPr>
          <p:cNvPr id="3" name="İçerik Yer Tutucusu 2"/>
          <p:cNvSpPr>
            <a:spLocks noGrp="1"/>
          </p:cNvSpPr>
          <p:nvPr>
            <p:ph idx="1"/>
          </p:nvPr>
        </p:nvSpPr>
        <p:spPr/>
        <p:txBody>
          <a:bodyPr>
            <a:normAutofit fontScale="77500" lnSpcReduction="20000"/>
          </a:bodyPr>
          <a:lstStyle/>
          <a:p>
            <a:pPr marL="0" indent="0" algn="just">
              <a:buNone/>
            </a:pPr>
            <a:r>
              <a:rPr lang="tr-TR" dirty="0"/>
              <a:t>	Anayasa olmak üzere Türk Ceza Kanunu’nda, Türk Medeni Kanunu’nda ve İş Kanunu’nda pek çok düzenleme gerçekleştirilmiştir. Öne çıkan yasal ve  kurumsal düzenlemeler</a:t>
            </a:r>
          </a:p>
          <a:p>
            <a:pPr marL="0" indent="0" algn="just">
              <a:buNone/>
            </a:pPr>
            <a:r>
              <a:rPr lang="tr-TR" dirty="0"/>
              <a:t>     * Kadın ve Aile Hayatı,</a:t>
            </a:r>
          </a:p>
          <a:p>
            <a:pPr marL="0" indent="0" algn="just">
              <a:buNone/>
            </a:pPr>
            <a:r>
              <a:rPr lang="tr-TR" dirty="0"/>
              <a:t>     * İş Hayatında Kadın</a:t>
            </a:r>
          </a:p>
          <a:p>
            <a:pPr marL="0" indent="0" algn="just">
              <a:buNone/>
            </a:pPr>
            <a:r>
              <a:rPr lang="tr-TR" dirty="0"/>
              <a:t>     * Kadına Yönelik Şiddetin Önlenmesi,</a:t>
            </a:r>
          </a:p>
          <a:p>
            <a:pPr marL="0" indent="0" algn="just">
              <a:buNone/>
            </a:pPr>
            <a:r>
              <a:rPr lang="tr-TR" dirty="0"/>
              <a:t>     * Kadının Güçlendirilmesi</a:t>
            </a:r>
          </a:p>
          <a:p>
            <a:pPr marL="0" indent="0" algn="just">
              <a:buNone/>
            </a:pPr>
            <a:r>
              <a:rPr lang="tr-TR" dirty="0"/>
              <a:t>başlıklar altında  toplanmıştır.  Ayrıca kadın ve kız çocuklarının güçlendirilmesi için özel kuruluşlar, sivil toplum kuruluşları ile birçok projeler yapılmıştır. Gene bakanlık tarafından «Haydi Kızlar Okula», «Mühendis Kızlar Projesi» gibi kız öğrencilere yönelik projeler başarı ile yürütülmüştür.   </a:t>
            </a:r>
          </a:p>
        </p:txBody>
      </p:sp>
    </p:spTree>
    <p:extLst>
      <p:ext uri="{BB962C8B-B14F-4D97-AF65-F5344CB8AC3E}">
        <p14:creationId xmlns:p14="http://schemas.microsoft.com/office/powerpoint/2010/main" val="4160235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nchor="ctr">
            <a:normAutofit/>
          </a:bodyPr>
          <a:lstStyle/>
          <a:p>
            <a:r>
              <a:rPr lang="tr-TR" b="1"/>
              <a:t>KÜRESEL KALKINMA AMAÇLARI</a:t>
            </a:r>
            <a:r>
              <a:rPr lang="tr-TR"/>
              <a:t> </a:t>
            </a:r>
          </a:p>
        </p:txBody>
      </p:sp>
      <p:pic>
        <p:nvPicPr>
          <p:cNvPr id="1026" name="Picture 2" descr="Birleşmiş Milletler Türkiye - Sürdürülebilir Kalkınma Zirvesi Dünyamız için  İnsanları ve Gezegenimizi Dönüştürüyoruz (25-27 Eylül 2015) Yeni Sürdürülebilir  Kalkınma Gündemi Herkesi Kucaklıyor New York'taki BM Genel Merkezinde 25-27  Eylül tarihlerinde ...">
            <a:extLst>
              <a:ext uri="{FF2B5EF4-FFF2-40B4-BE49-F238E27FC236}">
                <a16:creationId xmlns:a16="http://schemas.microsoft.com/office/drawing/2014/main" id="{9502E7B5-D2A2-8719-14A6-26F6764539C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9512" y="2595822"/>
            <a:ext cx="4038600" cy="1666356"/>
          </a:xfrm>
          <a:prstGeom prst="rect">
            <a:avLst/>
          </a:prstGeom>
          <a:solidFill>
            <a:srgbClr val="FFFFFF"/>
          </a:solidFill>
        </p:spPr>
      </p:pic>
      <p:sp>
        <p:nvSpPr>
          <p:cNvPr id="3" name="İçerik Yer Tutucusu 2"/>
          <p:cNvSpPr>
            <a:spLocks noGrp="1"/>
          </p:cNvSpPr>
          <p:nvPr>
            <p:ph sz="half" idx="2"/>
          </p:nvPr>
        </p:nvSpPr>
        <p:spPr>
          <a:xfrm>
            <a:off x="4067944" y="1600200"/>
            <a:ext cx="4618856" cy="4525963"/>
          </a:xfrm>
        </p:spPr>
        <p:txBody>
          <a:bodyPr>
            <a:normAutofit/>
          </a:bodyPr>
          <a:lstStyle/>
          <a:p>
            <a:pPr algn="just">
              <a:lnSpc>
                <a:spcPct val="90000"/>
              </a:lnSpc>
              <a:buFont typeface="Wingdings" panose="05000000000000000000" pitchFamily="2" charset="2"/>
              <a:buChar char="q"/>
            </a:pPr>
            <a:r>
              <a:rPr lang="tr-TR" sz="1800" dirty="0"/>
              <a:t>2015 yılında Sürdürülebilir Kalkınma Zirvesinde, Birleşmiş Milletler (BM) 70.Genel Kurul kapsamında, BM Sürdürülebilir Kalkınma Amaçları belirlenmiş olup 1 Ocak 2016 da uygulama süreci başlamıştır.</a:t>
            </a:r>
          </a:p>
          <a:p>
            <a:pPr algn="just">
              <a:lnSpc>
                <a:spcPct val="90000"/>
              </a:lnSpc>
              <a:buFont typeface="Wingdings" panose="05000000000000000000" pitchFamily="2" charset="2"/>
              <a:buChar char="q"/>
            </a:pPr>
            <a:r>
              <a:rPr lang="tr-TR" sz="1800" dirty="0"/>
              <a:t>2030 yılına kadar tüm Dünya’nın erişebileceği şekilde amaçların yaygınlaştırılması hedeflenmiştir. </a:t>
            </a:r>
          </a:p>
          <a:p>
            <a:pPr algn="just">
              <a:lnSpc>
                <a:spcPct val="90000"/>
              </a:lnSpc>
              <a:buFont typeface="Wingdings" panose="05000000000000000000" pitchFamily="2" charset="2"/>
              <a:buChar char="q"/>
            </a:pPr>
            <a:r>
              <a:rPr lang="tr-TR" sz="1800" dirty="0"/>
              <a:t>Bu çalışmanın amacı,  17 adet BM Sürdürülebilir Kalkınma Amaçları </a:t>
            </a:r>
            <a:r>
              <a:rPr lang="en-US" sz="1800" dirty="0"/>
              <a:t>(2030 Agenda for Sustainable Development)</a:t>
            </a:r>
            <a:r>
              <a:rPr lang="tr-TR" sz="1800" dirty="0"/>
              <a:t> Binyıl Kalkınma Hedeflerinin (BKH, 2000) devamı olarak kabul edilen toplumsal cinsiyet eşitliği kapsamında kadın ve kız çocuklarının güçlendirilmesine yönelik hedeflerin incelenmesidir. </a:t>
            </a:r>
          </a:p>
        </p:txBody>
      </p:sp>
    </p:spTree>
    <p:extLst>
      <p:ext uri="{BB962C8B-B14F-4D97-AF65-F5344CB8AC3E}">
        <p14:creationId xmlns:p14="http://schemas.microsoft.com/office/powerpoint/2010/main" val="1156540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SONUÇ</a:t>
            </a:r>
          </a:p>
        </p:txBody>
      </p:sp>
      <p:sp>
        <p:nvSpPr>
          <p:cNvPr id="3" name="İçerik Yer Tutucusu 2"/>
          <p:cNvSpPr>
            <a:spLocks noGrp="1"/>
          </p:cNvSpPr>
          <p:nvPr>
            <p:ph idx="1"/>
          </p:nvPr>
        </p:nvSpPr>
        <p:spPr/>
        <p:txBody>
          <a:bodyPr>
            <a:normAutofit/>
          </a:bodyPr>
          <a:lstStyle/>
          <a:p>
            <a:pPr marL="0" indent="0">
              <a:buNone/>
            </a:pPr>
            <a:r>
              <a:rPr lang="tr-TR" dirty="0">
                <a:latin typeface="Times New Roman" pitchFamily="18" charset="0"/>
                <a:cs typeface="Times New Roman" pitchFamily="18" charset="0"/>
              </a:rPr>
              <a:t>Türkiye Cumhuriyeti’nin kurulduğu ilk yıllarda </a:t>
            </a:r>
          </a:p>
          <a:p>
            <a:pPr marL="0" indent="0">
              <a:buNone/>
            </a:pPr>
            <a:r>
              <a:rPr lang="tr-TR" b="1" dirty="0">
                <a:latin typeface="Times New Roman" pitchFamily="18" charset="0"/>
                <a:cs typeface="Times New Roman" pitchFamily="18" charset="0"/>
              </a:rPr>
              <a:t>   Ulu Önder Mustafa Kemal ATATÜRK: </a:t>
            </a:r>
            <a:r>
              <a:rPr lang="tr-TR" sz="2000" b="1" i="1" dirty="0">
                <a:latin typeface="Times New Roman" pitchFamily="18" charset="0"/>
                <a:cs typeface="Times New Roman" pitchFamily="18" charset="0"/>
              </a:rPr>
              <a:t>“Kadınlarımız ilim ve fen sahibi olacaklar ve erkeklerin geçtikleri bütün öğretim basamaklarından geçeceklerdir. Kadınlar toplum yaşamında erkeklerle birlikte yürüyerek birbirinin yardımcısı ve destekçisi olacaklardır” </a:t>
            </a:r>
          </a:p>
          <a:p>
            <a:pPr marL="0" indent="0">
              <a:buNone/>
            </a:pPr>
            <a:r>
              <a:rPr lang="tr-TR" sz="2000" b="1" i="1" dirty="0">
                <a:latin typeface="Times New Roman" pitchFamily="18" charset="0"/>
                <a:cs typeface="Times New Roman" pitchFamily="18" charset="0"/>
              </a:rPr>
              <a:t>                                                                       </a:t>
            </a:r>
          </a:p>
          <a:p>
            <a:pPr marL="0" indent="0">
              <a:buNone/>
            </a:pPr>
            <a:r>
              <a:rPr lang="tr-TR" sz="2000" b="1" i="1" dirty="0">
                <a:latin typeface="Times New Roman" pitchFamily="18" charset="0"/>
                <a:cs typeface="Times New Roman" pitchFamily="18" charset="0"/>
              </a:rPr>
              <a:t>				</a:t>
            </a:r>
            <a:r>
              <a:rPr lang="tr-TR" dirty="0">
                <a:latin typeface="Times New Roman" pitchFamily="18" charset="0"/>
                <a:cs typeface="Times New Roman" pitchFamily="18" charset="0"/>
              </a:rPr>
              <a:t>sözünü ifade etmiştir.</a:t>
            </a:r>
          </a:p>
        </p:txBody>
      </p:sp>
    </p:spTree>
    <p:extLst>
      <p:ext uri="{BB962C8B-B14F-4D97-AF65-F5344CB8AC3E}">
        <p14:creationId xmlns:p14="http://schemas.microsoft.com/office/powerpoint/2010/main" val="2855015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274638"/>
            <a:ext cx="8147248" cy="922114"/>
          </a:xfrm>
        </p:spPr>
        <p:txBody>
          <a:bodyPr/>
          <a:lstStyle/>
          <a:p>
            <a:r>
              <a:rPr lang="tr-TR" dirty="0"/>
              <a:t>KAYNAKÇA</a:t>
            </a:r>
          </a:p>
        </p:txBody>
      </p:sp>
      <p:sp>
        <p:nvSpPr>
          <p:cNvPr id="3" name="İçerik Yer Tutucusu 2"/>
          <p:cNvSpPr>
            <a:spLocks noGrp="1"/>
          </p:cNvSpPr>
          <p:nvPr>
            <p:ph idx="1"/>
          </p:nvPr>
        </p:nvSpPr>
        <p:spPr>
          <a:xfrm>
            <a:off x="467544" y="1196752"/>
            <a:ext cx="8219256" cy="4929411"/>
          </a:xfrm>
        </p:spPr>
        <p:txBody>
          <a:bodyPr>
            <a:noAutofit/>
          </a:bodyPr>
          <a:lstStyle/>
          <a:p>
            <a:r>
              <a:rPr lang="tr-TR" sz="1400" dirty="0">
                <a:latin typeface="Times New Roman" pitchFamily="18" charset="0"/>
                <a:cs typeface="Times New Roman" pitchFamily="18" charset="0"/>
              </a:rPr>
              <a:t>Avrupa Konseyi (2022) Toplumsal Cinsiyet, Hak Savunucusu Avukatlar için Rehber Kitap Serisi-4, </a:t>
            </a:r>
            <a:r>
              <a:rPr lang="tr-TR" sz="1400" dirty="0" err="1">
                <a:latin typeface="Times New Roman" pitchFamily="18" charset="0"/>
                <a:cs typeface="Times New Roman" pitchFamily="18" charset="0"/>
              </a:rPr>
              <a:t>CFCU,Ank</a:t>
            </a:r>
            <a:r>
              <a:rPr lang="tr-TR" sz="1400" dirty="0">
                <a:latin typeface="Times New Roman" pitchFamily="18" charset="0"/>
                <a:cs typeface="Times New Roman" pitchFamily="18" charset="0"/>
              </a:rPr>
              <a:t>.</a:t>
            </a:r>
          </a:p>
          <a:p>
            <a:r>
              <a:rPr lang="tr-TR" sz="1400" dirty="0">
                <a:latin typeface="Times New Roman" pitchFamily="18" charset="0"/>
                <a:cs typeface="Times New Roman" pitchFamily="18" charset="0"/>
              </a:rPr>
              <a:t>Birleşmiş Milletler (Türkiye) </a:t>
            </a:r>
            <a:r>
              <a:rPr lang="tr-TR" sz="1400" dirty="0">
                <a:latin typeface="Times New Roman" pitchFamily="18" charset="0"/>
                <a:cs typeface="Times New Roman" pitchFamily="18" charset="0"/>
                <a:hlinkClick r:id="rId2"/>
              </a:rPr>
              <a:t>https://turkiye.un.org/tr/sdgs/5</a:t>
            </a:r>
            <a:endParaRPr lang="tr-TR" sz="1400" dirty="0">
              <a:latin typeface="Times New Roman" pitchFamily="18" charset="0"/>
              <a:cs typeface="Times New Roman" pitchFamily="18" charset="0"/>
            </a:endParaRPr>
          </a:p>
          <a:p>
            <a:r>
              <a:rPr lang="tr-TR" sz="1400" dirty="0" err="1">
                <a:latin typeface="Times New Roman" pitchFamily="18" charset="0"/>
                <a:cs typeface="Times New Roman" pitchFamily="18" charset="0"/>
              </a:rPr>
              <a:t>Çaha</a:t>
            </a:r>
            <a:r>
              <a:rPr lang="tr-TR" sz="1400" dirty="0">
                <a:latin typeface="Times New Roman" pitchFamily="18" charset="0"/>
                <a:cs typeface="Times New Roman" pitchFamily="18" charset="0"/>
              </a:rPr>
              <a:t>, H., </a:t>
            </a:r>
            <a:r>
              <a:rPr lang="tr-TR" sz="1400" dirty="0" err="1">
                <a:latin typeface="Times New Roman" pitchFamily="18" charset="0"/>
                <a:cs typeface="Times New Roman" pitchFamily="18" charset="0"/>
              </a:rPr>
              <a:t>E.S.Aydın</a:t>
            </a:r>
            <a:r>
              <a:rPr lang="tr-TR" sz="1400" dirty="0">
                <a:latin typeface="Times New Roman" pitchFamily="18" charset="0"/>
                <a:cs typeface="Times New Roman" pitchFamily="18" charset="0"/>
              </a:rPr>
              <a:t> Yılmaz ve </a:t>
            </a:r>
            <a:r>
              <a:rPr lang="tr-TR" sz="1400" dirty="0" err="1">
                <a:latin typeface="Times New Roman" pitchFamily="18" charset="0"/>
                <a:cs typeface="Times New Roman" pitchFamily="18" charset="0"/>
              </a:rPr>
              <a:t>Ö.Çaha</a:t>
            </a:r>
            <a:r>
              <a:rPr lang="tr-TR" sz="1400" dirty="0">
                <a:latin typeface="Times New Roman" pitchFamily="18" charset="0"/>
                <a:cs typeface="Times New Roman" pitchFamily="18" charset="0"/>
              </a:rPr>
              <a:t> (2018).Türkiye’de Cam Tavan </a:t>
            </a:r>
            <a:r>
              <a:rPr lang="tr-TR" sz="1400" dirty="0" err="1">
                <a:latin typeface="Times New Roman" pitchFamily="18" charset="0"/>
                <a:cs typeface="Times New Roman" pitchFamily="18" charset="0"/>
              </a:rPr>
              <a:t>Sendromu,Hizmet</a:t>
            </a:r>
            <a:r>
              <a:rPr lang="tr-TR" sz="1400" dirty="0">
                <a:latin typeface="Times New Roman" pitchFamily="18" charset="0"/>
                <a:cs typeface="Times New Roman" pitchFamily="18" charset="0"/>
              </a:rPr>
              <a:t> Sektöründe Kadın, KADEM ISBN:978-605-84952-0-3</a:t>
            </a:r>
          </a:p>
          <a:p>
            <a:r>
              <a:rPr lang="tr-TR" sz="1400" dirty="0" err="1">
                <a:latin typeface="Times New Roman" pitchFamily="18" charset="0"/>
                <a:cs typeface="Times New Roman" pitchFamily="18" charset="0"/>
              </a:rPr>
              <a:t>Ecevit,Y</a:t>
            </a:r>
            <a:r>
              <a:rPr lang="tr-TR" sz="1400" dirty="0">
                <a:latin typeface="Times New Roman" pitchFamily="18" charset="0"/>
                <a:cs typeface="Times New Roman" pitchFamily="18" charset="0"/>
              </a:rPr>
              <a:t>. (2021). Toplumsal Cinsiyet Temel Kavramlar, </a:t>
            </a:r>
            <a:r>
              <a:rPr lang="tr-TR" sz="1400" dirty="0" err="1">
                <a:latin typeface="Times New Roman" pitchFamily="18" charset="0"/>
                <a:cs typeface="Times New Roman" pitchFamily="18" charset="0"/>
              </a:rPr>
              <a:t>Türkiye^de</a:t>
            </a:r>
            <a:r>
              <a:rPr lang="tr-TR" sz="1400" dirty="0">
                <a:latin typeface="Times New Roman" pitchFamily="18" charset="0"/>
                <a:cs typeface="Times New Roman" pitchFamily="18" charset="0"/>
              </a:rPr>
              <a:t> Katılımcı Demokrasinin Güçlendirilmesi. Toplumsal Cinsiyet Eşitliğinin İzlenmesi Projesi Faz </a:t>
            </a:r>
            <a:r>
              <a:rPr lang="tr-TR" sz="1400" dirty="0" err="1">
                <a:latin typeface="Times New Roman" pitchFamily="18" charset="0"/>
                <a:cs typeface="Times New Roman" pitchFamily="18" charset="0"/>
              </a:rPr>
              <a:t>II.Ank.CEİD</a:t>
            </a:r>
            <a:r>
              <a:rPr lang="tr-TR" sz="1400" dirty="0">
                <a:latin typeface="Times New Roman" pitchFamily="18" charset="0"/>
                <a:cs typeface="Times New Roman" pitchFamily="18" charset="0"/>
              </a:rPr>
              <a:t> Yayınları.</a:t>
            </a:r>
          </a:p>
          <a:p>
            <a:r>
              <a:rPr lang="tr-TR" sz="1400" dirty="0" err="1">
                <a:latin typeface="Times New Roman" pitchFamily="18" charset="0"/>
                <a:cs typeface="Times New Roman" pitchFamily="18" charset="0"/>
              </a:rPr>
              <a:t>Hablemitoğlu</a:t>
            </a:r>
            <a:r>
              <a:rPr lang="tr-TR" sz="1400" dirty="0">
                <a:latin typeface="Times New Roman" pitchFamily="18" charset="0"/>
                <a:cs typeface="Times New Roman" pitchFamily="18" charset="0"/>
              </a:rPr>
              <a:t>, Ş.(2005) Toplumsal Cinsiyet Yazıları, Kadınlara Dair Birkaç Söz, ISBN: 975-6448-77-6, Toplumsal Dönüşüm Yayınları, İst.</a:t>
            </a:r>
          </a:p>
          <a:p>
            <a:r>
              <a:rPr lang="tr-TR" sz="1400" dirty="0" err="1">
                <a:latin typeface="Times New Roman" pitchFamily="18" charset="0"/>
                <a:cs typeface="Times New Roman" pitchFamily="18" charset="0"/>
              </a:rPr>
              <a:t>Oğan,E</a:t>
            </a:r>
            <a:r>
              <a:rPr lang="tr-TR" sz="1400" dirty="0">
                <a:latin typeface="Times New Roman" pitchFamily="18" charset="0"/>
                <a:cs typeface="Times New Roman" pitchFamily="18" charset="0"/>
              </a:rPr>
              <a:t>. ve </a:t>
            </a:r>
            <a:r>
              <a:rPr lang="tr-TR" sz="1400" dirty="0" err="1">
                <a:latin typeface="Times New Roman" pitchFamily="18" charset="0"/>
                <a:cs typeface="Times New Roman" pitchFamily="18" charset="0"/>
              </a:rPr>
              <a:t>A.Wolff</a:t>
            </a:r>
            <a:r>
              <a:rPr lang="tr-TR" sz="1400" dirty="0">
                <a:latin typeface="Times New Roman" pitchFamily="18" charset="0"/>
                <a:cs typeface="Times New Roman" pitchFamily="18" charset="0"/>
              </a:rPr>
              <a:t> (2020). Kamusal Alanda Kadın Ayrımcılığı, </a:t>
            </a:r>
            <a:r>
              <a:rPr lang="tr-TR" sz="1400" dirty="0" err="1">
                <a:latin typeface="Times New Roman" pitchFamily="18" charset="0"/>
                <a:cs typeface="Times New Roman" pitchFamily="18" charset="0"/>
              </a:rPr>
              <a:t>Social</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Sciences</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Research</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Journal</a:t>
            </a:r>
            <a:r>
              <a:rPr lang="tr-TR" sz="1400" dirty="0">
                <a:latin typeface="Times New Roman" pitchFamily="18" charset="0"/>
                <a:cs typeface="Times New Roman" pitchFamily="18" charset="0"/>
              </a:rPr>
              <a:t> (SSRJ),Volume 9, </a:t>
            </a:r>
            <a:r>
              <a:rPr lang="tr-TR" sz="1400" dirty="0" err="1">
                <a:latin typeface="Times New Roman" pitchFamily="18" charset="0"/>
                <a:cs typeface="Times New Roman" pitchFamily="18" charset="0"/>
              </a:rPr>
              <a:t>Issue</a:t>
            </a:r>
            <a:r>
              <a:rPr lang="tr-TR" sz="1400" dirty="0">
                <a:latin typeface="Times New Roman" pitchFamily="18" charset="0"/>
                <a:cs typeface="Times New Roman" pitchFamily="18" charset="0"/>
              </a:rPr>
              <a:t> 4, </a:t>
            </a:r>
            <a:r>
              <a:rPr lang="tr-TR" sz="1400" dirty="0" err="1">
                <a:latin typeface="Times New Roman" pitchFamily="18" charset="0"/>
                <a:cs typeface="Times New Roman" pitchFamily="18" charset="0"/>
              </a:rPr>
              <a:t>Page</a:t>
            </a:r>
            <a:r>
              <a:rPr lang="tr-TR" sz="1400" dirty="0">
                <a:latin typeface="Times New Roman" pitchFamily="18" charset="0"/>
                <a:cs typeface="Times New Roman" pitchFamily="18" charset="0"/>
              </a:rPr>
              <a:t> 218-235</a:t>
            </a:r>
          </a:p>
          <a:p>
            <a:r>
              <a:rPr lang="tr-TR" sz="1400" dirty="0">
                <a:latin typeface="Times New Roman" pitchFamily="18" charset="0"/>
                <a:cs typeface="Times New Roman" pitchFamily="18" charset="0"/>
              </a:rPr>
              <a:t>Sürdürülebilir Kalkınma Amaçları Değerlendirme Raporu (2019). Türkiye Cumhuriyeti Cumhurbaşkanlığı, Strateji ve Bütçe Başkanlığı </a:t>
            </a:r>
          </a:p>
          <a:p>
            <a:r>
              <a:rPr lang="tr-TR" sz="1400" dirty="0" err="1">
                <a:latin typeface="Times New Roman" pitchFamily="18" charset="0"/>
                <a:cs typeface="Times New Roman" pitchFamily="18" charset="0"/>
              </a:rPr>
              <a:t>Hancıoğlu,Y.ve</a:t>
            </a:r>
            <a:r>
              <a:rPr lang="tr-TR" sz="1400" dirty="0">
                <a:latin typeface="Times New Roman" pitchFamily="18" charset="0"/>
                <a:cs typeface="Times New Roman" pitchFamily="18" charset="0"/>
              </a:rPr>
              <a:t> Çıtır </a:t>
            </a:r>
            <a:r>
              <a:rPr lang="tr-TR" sz="1400" dirty="0" err="1">
                <a:latin typeface="Times New Roman" pitchFamily="18" charset="0"/>
                <a:cs typeface="Times New Roman" pitchFamily="18" charset="0"/>
              </a:rPr>
              <a:t>Özden,I</a:t>
            </a:r>
            <a:r>
              <a:rPr lang="tr-TR" sz="1400" dirty="0">
                <a:latin typeface="Times New Roman" pitchFamily="18" charset="0"/>
                <a:cs typeface="Times New Roman" pitchFamily="18" charset="0"/>
              </a:rPr>
              <a:t>.,(2018) </a:t>
            </a:r>
            <a:r>
              <a:rPr lang="tr-TR" sz="1400" i="1" dirty="0">
                <a:latin typeface="Times New Roman" pitchFamily="18" charset="0"/>
                <a:cs typeface="Times New Roman" pitchFamily="18" charset="0"/>
              </a:rPr>
              <a:t>Akademik Hayatta Kadınların Karşılaştıkları  Kariyer </a:t>
            </a:r>
            <a:r>
              <a:rPr lang="tr-TR" sz="1400" i="1" dirty="0" err="1">
                <a:latin typeface="Times New Roman" pitchFamily="18" charset="0"/>
                <a:cs typeface="Times New Roman" pitchFamily="18" charset="0"/>
              </a:rPr>
              <a:t>Engelleri:Karadeniz</a:t>
            </a:r>
            <a:r>
              <a:rPr lang="tr-TR" sz="1400" i="1" dirty="0">
                <a:latin typeface="Times New Roman" pitchFamily="18" charset="0"/>
                <a:cs typeface="Times New Roman" pitchFamily="18" charset="0"/>
              </a:rPr>
              <a:t> Bölgesi </a:t>
            </a:r>
            <a:r>
              <a:rPr lang="tr-TR" sz="1400" i="1" dirty="0" err="1">
                <a:latin typeface="Times New Roman" pitchFamily="18" charset="0"/>
                <a:cs typeface="Times New Roman" pitchFamily="18" charset="0"/>
              </a:rPr>
              <a:t>Üzeine</a:t>
            </a:r>
            <a:r>
              <a:rPr lang="tr-TR" sz="1400" i="1" dirty="0">
                <a:latin typeface="Times New Roman" pitchFamily="18" charset="0"/>
                <a:cs typeface="Times New Roman" pitchFamily="18" charset="0"/>
              </a:rPr>
              <a:t> Bir Değerlendirme</a:t>
            </a:r>
            <a:r>
              <a:rPr lang="tr-TR" sz="1400" dirty="0">
                <a:latin typeface="Times New Roman" pitchFamily="18" charset="0"/>
                <a:cs typeface="Times New Roman" pitchFamily="18" charset="0"/>
              </a:rPr>
              <a:t>, Kadın Çalışmalarında Güncel Konular, </a:t>
            </a:r>
            <a:r>
              <a:rPr lang="tr-TR" sz="1400" dirty="0" err="1">
                <a:latin typeface="Times New Roman" pitchFamily="18" charset="0"/>
                <a:cs typeface="Times New Roman" pitchFamily="18" charset="0"/>
              </a:rPr>
              <a:t>Ed.Ryehan</a:t>
            </a:r>
            <a:r>
              <a:rPr lang="tr-TR" sz="1400" dirty="0">
                <a:latin typeface="Times New Roman" pitchFamily="18" charset="0"/>
                <a:cs typeface="Times New Roman" pitchFamily="18" charset="0"/>
              </a:rPr>
              <a:t> Ayşen </a:t>
            </a:r>
            <a:r>
              <a:rPr lang="tr-TR" sz="1400" dirty="0" err="1">
                <a:latin typeface="Times New Roman" pitchFamily="18" charset="0"/>
                <a:cs typeface="Times New Roman" pitchFamily="18" charset="0"/>
              </a:rPr>
              <a:t>Wolff</a:t>
            </a:r>
            <a:r>
              <a:rPr lang="tr-TR" sz="1400" dirty="0">
                <a:latin typeface="Times New Roman" pitchFamily="18" charset="0"/>
                <a:cs typeface="Times New Roman" pitchFamily="18" charset="0"/>
              </a:rPr>
              <a:t> ve </a:t>
            </a:r>
            <a:r>
              <a:rPr lang="tr-TR" sz="1400" dirty="0" err="1">
                <a:latin typeface="Times New Roman" pitchFamily="18" charset="0"/>
                <a:cs typeface="Times New Roman" pitchFamily="18" charset="0"/>
              </a:rPr>
              <a:t>diğerleri,ISBN</a:t>
            </a:r>
            <a:r>
              <a:rPr lang="tr-TR" sz="1400" dirty="0">
                <a:latin typeface="Times New Roman" pitchFamily="18" charset="0"/>
                <a:cs typeface="Times New Roman" pitchFamily="18" charset="0"/>
              </a:rPr>
              <a:t> 978-605-7557-08-7, Eğitim Yayınevi, Konya.</a:t>
            </a:r>
          </a:p>
          <a:p>
            <a:r>
              <a:rPr lang="tr-TR" sz="1400" dirty="0" err="1">
                <a:latin typeface="Times New Roman" pitchFamily="18" charset="0"/>
                <a:cs typeface="Times New Roman" pitchFamily="18" charset="0"/>
              </a:rPr>
              <a:t>Wolff</a:t>
            </a:r>
            <a:r>
              <a:rPr lang="tr-TR" sz="1400" dirty="0">
                <a:latin typeface="Times New Roman" pitchFamily="18" charset="0"/>
                <a:cs typeface="Times New Roman" pitchFamily="18" charset="0"/>
              </a:rPr>
              <a:t>, R.A. ve Özdemir, K. (2018). </a:t>
            </a:r>
            <a:r>
              <a:rPr lang="tr-TR" sz="1400" i="1" dirty="0">
                <a:latin typeface="Times New Roman" pitchFamily="18" charset="0"/>
                <a:cs typeface="Times New Roman" pitchFamily="18" charset="0"/>
              </a:rPr>
              <a:t>Bilim Dünyasında Kadının Yeri ve Öneminin Değerlendirilmesi,</a:t>
            </a:r>
            <a:r>
              <a:rPr lang="tr-TR" sz="1400" dirty="0">
                <a:latin typeface="Times New Roman" pitchFamily="18" charset="0"/>
                <a:cs typeface="Times New Roman" pitchFamily="18" charset="0"/>
              </a:rPr>
              <a:t> Kadın Çalışmalarında Güncel Konular, </a:t>
            </a:r>
            <a:r>
              <a:rPr lang="tr-TR" sz="1400" dirty="0" err="1">
                <a:latin typeface="Times New Roman" pitchFamily="18" charset="0"/>
                <a:cs typeface="Times New Roman" pitchFamily="18" charset="0"/>
              </a:rPr>
              <a:t>Ed.Ryehan</a:t>
            </a:r>
            <a:r>
              <a:rPr lang="tr-TR" sz="1400" dirty="0">
                <a:latin typeface="Times New Roman" pitchFamily="18" charset="0"/>
                <a:cs typeface="Times New Roman" pitchFamily="18" charset="0"/>
              </a:rPr>
              <a:t> Ayşen </a:t>
            </a:r>
            <a:r>
              <a:rPr lang="tr-TR" sz="1400" dirty="0" err="1">
                <a:latin typeface="Times New Roman" pitchFamily="18" charset="0"/>
                <a:cs typeface="Times New Roman" pitchFamily="18" charset="0"/>
              </a:rPr>
              <a:t>Wolff</a:t>
            </a:r>
            <a:r>
              <a:rPr lang="tr-TR" sz="1400" dirty="0">
                <a:latin typeface="Times New Roman" pitchFamily="18" charset="0"/>
                <a:cs typeface="Times New Roman" pitchFamily="18" charset="0"/>
              </a:rPr>
              <a:t> ve </a:t>
            </a:r>
            <a:r>
              <a:rPr lang="tr-TR" sz="1400" dirty="0" err="1">
                <a:latin typeface="Times New Roman" pitchFamily="18" charset="0"/>
                <a:cs typeface="Times New Roman" pitchFamily="18" charset="0"/>
              </a:rPr>
              <a:t>diğerleri,ISBN</a:t>
            </a:r>
            <a:r>
              <a:rPr lang="tr-TR" sz="1400" dirty="0">
                <a:latin typeface="Times New Roman" pitchFamily="18" charset="0"/>
                <a:cs typeface="Times New Roman" pitchFamily="18" charset="0"/>
              </a:rPr>
              <a:t> 978-605-7557-08-7, Eğitim Yayınevi, Konya.</a:t>
            </a:r>
          </a:p>
          <a:p>
            <a:r>
              <a:rPr lang="tr-TR" sz="1400" dirty="0">
                <a:latin typeface="Times New Roman" pitchFamily="18" charset="0"/>
                <a:cs typeface="Times New Roman" pitchFamily="18" charset="0"/>
              </a:rPr>
              <a:t>TÜİK </a:t>
            </a:r>
          </a:p>
          <a:p>
            <a:r>
              <a:rPr lang="tr-TR" sz="1400" dirty="0">
                <a:latin typeface="Times New Roman" pitchFamily="18" charset="0"/>
                <a:cs typeface="Times New Roman" pitchFamily="18" charset="0"/>
              </a:rPr>
              <a:t>ILO.org. Ankara </a:t>
            </a:r>
          </a:p>
          <a:p>
            <a:endParaRPr lang="tr-TR" sz="1400" dirty="0"/>
          </a:p>
        </p:txBody>
      </p:sp>
    </p:spTree>
    <p:extLst>
      <p:ext uri="{BB962C8B-B14F-4D97-AF65-F5344CB8AC3E}">
        <p14:creationId xmlns:p14="http://schemas.microsoft.com/office/powerpoint/2010/main" val="626702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42788E53-3EEA-F71E-B355-8212992D066D}"/>
              </a:ext>
            </a:extLst>
          </p:cNvPr>
          <p:cNvPicPr>
            <a:picLocks noChangeAspect="1"/>
          </p:cNvPicPr>
          <p:nvPr/>
        </p:nvPicPr>
        <p:blipFill rotWithShape="1">
          <a:blip r:embed="rId2"/>
          <a:srcRect t="3246" b="35442"/>
          <a:stretch/>
        </p:blipFill>
        <p:spPr>
          <a:xfrm>
            <a:off x="1792288" y="612775"/>
            <a:ext cx="5486400" cy="3590924"/>
          </a:xfrm>
          <a:prstGeom prst="rect">
            <a:avLst/>
          </a:prstGeom>
          <a:noFill/>
        </p:spPr>
      </p:pic>
      <p:sp>
        <p:nvSpPr>
          <p:cNvPr id="7" name="Başlık 6">
            <a:extLst>
              <a:ext uri="{FF2B5EF4-FFF2-40B4-BE49-F238E27FC236}">
                <a16:creationId xmlns:a16="http://schemas.microsoft.com/office/drawing/2014/main" id="{57F8E3BF-231E-6F82-4231-906A86EDAF59}"/>
              </a:ext>
            </a:extLst>
          </p:cNvPr>
          <p:cNvSpPr>
            <a:spLocks noGrp="1"/>
          </p:cNvSpPr>
          <p:nvPr>
            <p:ph type="ctrTitle"/>
          </p:nvPr>
        </p:nvSpPr>
        <p:spPr>
          <a:xfrm>
            <a:off x="649288" y="3861048"/>
            <a:ext cx="7772400" cy="1470025"/>
          </a:xfrm>
        </p:spPr>
        <p:txBody>
          <a:bodyPr>
            <a:normAutofit/>
          </a:bodyPr>
          <a:lstStyle/>
          <a:p>
            <a:r>
              <a:rPr lang="tr-TR" sz="2800" b="1" dirty="0">
                <a:solidFill>
                  <a:schemeClr val="tx1"/>
                </a:solidFill>
                <a:effectLst>
                  <a:outerShdw blurRad="38100" dist="38100" dir="2700000" algn="tl">
                    <a:srgbClr val="000000">
                      <a:alpha val="43137"/>
                    </a:srgbClr>
                  </a:outerShdw>
                </a:effectLst>
              </a:rPr>
              <a:t>KÜRESEL KALKINMA AMAÇLARI</a:t>
            </a:r>
            <a:r>
              <a:rPr lang="tr-TR" sz="2800" dirty="0">
                <a:solidFill>
                  <a:schemeClr val="tx1"/>
                </a:solidFill>
                <a:effectLst>
                  <a:outerShdw blurRad="38100" dist="38100" dir="2700000" algn="tl">
                    <a:srgbClr val="000000">
                      <a:alpha val="43137"/>
                    </a:srgbClr>
                  </a:outerShdw>
                </a:effectLst>
              </a:rPr>
              <a:t> </a:t>
            </a:r>
            <a:r>
              <a:rPr lang="tr-TR" sz="2800" b="1" dirty="0">
                <a:solidFill>
                  <a:schemeClr val="tx1"/>
                </a:solidFill>
                <a:effectLst>
                  <a:outerShdw blurRad="38100" dist="38100" dir="2700000" algn="tl">
                    <a:srgbClr val="000000">
                      <a:alpha val="43137"/>
                    </a:srgbClr>
                  </a:outerShdw>
                </a:effectLst>
              </a:rPr>
              <a:t>VE KADIN</a:t>
            </a:r>
            <a:endParaRPr lang="tr-TR" sz="2800" dirty="0">
              <a:effectLst>
                <a:outerShdw blurRad="38100" dist="38100" dir="2700000" algn="tl">
                  <a:srgbClr val="000000">
                    <a:alpha val="43137"/>
                  </a:srgbClr>
                </a:outerShdw>
              </a:effectLst>
            </a:endParaRPr>
          </a:p>
        </p:txBody>
      </p:sp>
      <p:sp>
        <p:nvSpPr>
          <p:cNvPr id="3" name="Alt Başlık 2"/>
          <p:cNvSpPr>
            <a:spLocks noGrp="1"/>
          </p:cNvSpPr>
          <p:nvPr>
            <p:ph type="subTitle" idx="1"/>
          </p:nvPr>
        </p:nvSpPr>
        <p:spPr>
          <a:xfrm>
            <a:off x="1335088" y="5200229"/>
            <a:ext cx="7413376" cy="1044996"/>
          </a:xfrm>
        </p:spPr>
        <p:txBody>
          <a:bodyPr>
            <a:normAutofit fontScale="62500" lnSpcReduction="20000"/>
          </a:bodyPr>
          <a:lstStyle/>
          <a:p>
            <a:pPr algn="r">
              <a:lnSpc>
                <a:spcPct val="90000"/>
              </a:lnSpc>
            </a:pPr>
            <a:r>
              <a:rPr lang="tr-TR" sz="1800" b="1" i="1" dirty="0">
                <a:solidFill>
                  <a:schemeClr val="tx2">
                    <a:lumMod val="50000"/>
                  </a:schemeClr>
                </a:solidFill>
                <a:effectLst>
                  <a:outerShdw blurRad="38100" dist="38100" dir="2700000" algn="tl">
                    <a:srgbClr val="000000">
                      <a:alpha val="43137"/>
                    </a:srgbClr>
                  </a:outerShdw>
                </a:effectLst>
              </a:rPr>
              <a:t>Prof. Dr. Reyhan Ayşen WOLFF                                                                                           </a:t>
            </a:r>
          </a:p>
          <a:p>
            <a:pPr algn="r">
              <a:lnSpc>
                <a:spcPct val="90000"/>
              </a:lnSpc>
            </a:pPr>
            <a:r>
              <a:rPr lang="tr-TR" sz="1800" b="1" i="1" dirty="0">
                <a:solidFill>
                  <a:schemeClr val="tx2">
                    <a:lumMod val="50000"/>
                  </a:schemeClr>
                </a:solidFill>
                <a:effectLst>
                  <a:outerShdw blurRad="38100" dist="38100" dir="2700000" algn="tl">
                    <a:srgbClr val="000000">
                      <a:alpha val="43137"/>
                    </a:srgbClr>
                  </a:outerShdw>
                </a:effectLst>
              </a:rPr>
              <a:t> Meryem COŞKUN</a:t>
            </a:r>
          </a:p>
          <a:p>
            <a:pPr algn="r">
              <a:lnSpc>
                <a:spcPct val="90000"/>
              </a:lnSpc>
            </a:pPr>
            <a:r>
              <a:rPr lang="tr-TR" sz="1800" b="1" i="1" dirty="0">
                <a:solidFill>
                  <a:schemeClr val="tx2">
                    <a:lumMod val="50000"/>
                  </a:schemeClr>
                </a:solidFill>
                <a:effectLst>
                  <a:outerShdw blurRad="38100" dist="38100" dir="2700000" algn="tl">
                    <a:srgbClr val="000000">
                      <a:alpha val="43137"/>
                    </a:srgbClr>
                  </a:outerShdw>
                </a:effectLst>
              </a:rPr>
              <a:t>Rabia ÖK </a:t>
            </a:r>
          </a:p>
          <a:p>
            <a:pPr algn="r">
              <a:lnSpc>
                <a:spcPct val="90000"/>
              </a:lnSpc>
            </a:pPr>
            <a:r>
              <a:rPr lang="tr-TR" sz="1800" b="1" i="1" dirty="0">
                <a:solidFill>
                  <a:schemeClr val="tx2">
                    <a:lumMod val="50000"/>
                  </a:schemeClr>
                </a:solidFill>
                <a:effectLst>
                  <a:outerShdw blurRad="38100" dist="38100" dir="2700000" algn="tl">
                    <a:srgbClr val="000000">
                      <a:alpha val="43137"/>
                    </a:srgbClr>
                  </a:outerShdw>
                </a:effectLst>
              </a:rPr>
              <a:t>Halit ANDİÇ</a:t>
            </a:r>
          </a:p>
          <a:p>
            <a:pPr algn="r">
              <a:lnSpc>
                <a:spcPct val="90000"/>
              </a:lnSpc>
            </a:pPr>
            <a:r>
              <a:rPr lang="tr-TR" sz="3800" b="1" i="1" dirty="0">
                <a:solidFill>
                  <a:schemeClr val="tx2">
                    <a:lumMod val="50000"/>
                  </a:schemeClr>
                </a:solidFill>
                <a:effectLst>
                  <a:outerShdw blurRad="38100" dist="38100" dir="2700000" algn="tl">
                    <a:srgbClr val="000000">
                      <a:alpha val="43137"/>
                    </a:srgbClr>
                  </a:outerShdw>
                </a:effectLst>
                <a:highlight>
                  <a:srgbClr val="FFFF00"/>
                </a:highlight>
              </a:rPr>
              <a:t>Bizi dinlediğiniz için teşekkür ederiz</a:t>
            </a:r>
            <a:r>
              <a:rPr lang="tr-TR" sz="3800" b="1" i="1" dirty="0">
                <a:solidFill>
                  <a:schemeClr val="tx2">
                    <a:lumMod val="50000"/>
                  </a:schemeClr>
                </a:solidFill>
                <a:effectLst>
                  <a:outerShdw blurRad="38100" dist="38100" dir="2700000" algn="tl">
                    <a:srgbClr val="000000">
                      <a:alpha val="43137"/>
                    </a:srgbClr>
                  </a:outerShdw>
                </a:effectLst>
                <a:highlight>
                  <a:srgbClr val="FFFF00"/>
                </a:highlight>
                <a:sym typeface="Wingdings" panose="05000000000000000000" pitchFamily="2" charset="2"/>
              </a:rPr>
              <a:t></a:t>
            </a:r>
            <a:endParaRPr lang="tr-TR" sz="3800" b="1" dirty="0">
              <a:solidFill>
                <a:schemeClr val="tx2">
                  <a:lumMod val="50000"/>
                </a:schemeClr>
              </a:solidFill>
              <a:effectLst>
                <a:outerShdw blurRad="38100" dist="38100" dir="2700000" algn="tl">
                  <a:srgbClr val="000000">
                    <a:alpha val="43137"/>
                  </a:srgbClr>
                </a:outerShdw>
              </a:effectLst>
              <a:highlight>
                <a:srgbClr val="FFFF00"/>
              </a:highlight>
            </a:endParaRPr>
          </a:p>
        </p:txBody>
      </p:sp>
    </p:spTree>
    <p:extLst>
      <p:ext uri="{BB962C8B-B14F-4D97-AF65-F5344CB8AC3E}">
        <p14:creationId xmlns:p14="http://schemas.microsoft.com/office/powerpoint/2010/main" val="3454735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9C0723E-F061-666C-AB81-773EBBEA7071}"/>
              </a:ext>
            </a:extLst>
          </p:cNvPr>
          <p:cNvSpPr>
            <a:spLocks noGrp="1"/>
          </p:cNvSpPr>
          <p:nvPr>
            <p:ph type="title"/>
          </p:nvPr>
        </p:nvSpPr>
        <p:spPr>
          <a:xfrm>
            <a:off x="457200" y="274638"/>
            <a:ext cx="8229600" cy="1143000"/>
          </a:xfrm>
        </p:spPr>
        <p:txBody>
          <a:bodyPr>
            <a:normAutofit fontScale="90000"/>
          </a:bodyPr>
          <a:lstStyle/>
          <a:p>
            <a:r>
              <a:rPr lang="tr-TR" b="1" i="0" dirty="0">
                <a:solidFill>
                  <a:srgbClr val="292929"/>
                </a:solidFill>
                <a:effectLst/>
                <a:latin typeface="Poppins" panose="00000500000000000000" pitchFamily="2" charset="-94"/>
              </a:rPr>
              <a:t>Sürdürülebilir Kalkınma Hedefleri</a:t>
            </a:r>
            <a:endParaRPr lang="en-US" dirty="0"/>
          </a:p>
        </p:txBody>
      </p:sp>
      <p:pic>
        <p:nvPicPr>
          <p:cNvPr id="6" name="Resim 5" descr="metin, ekran görüntüsü, logo, yazı tipi içeren bir resim&#10;&#10;Açıklama otomatik olarak oluşturuldu">
            <a:extLst>
              <a:ext uri="{FF2B5EF4-FFF2-40B4-BE49-F238E27FC236}">
                <a16:creationId xmlns:a16="http://schemas.microsoft.com/office/drawing/2014/main" id="{FD390590-3098-E9FD-B8A7-632600AF374E}"/>
              </a:ext>
            </a:extLst>
          </p:cNvPr>
          <p:cNvPicPr>
            <a:picLocks noChangeAspect="1"/>
          </p:cNvPicPr>
          <p:nvPr/>
        </p:nvPicPr>
        <p:blipFill>
          <a:blip r:embed="rId2"/>
          <a:stretch>
            <a:fillRect/>
          </a:stretch>
        </p:blipFill>
        <p:spPr>
          <a:xfrm>
            <a:off x="601857" y="1628800"/>
            <a:ext cx="7940286" cy="4525963"/>
          </a:xfrm>
          <a:prstGeom prst="rect">
            <a:avLst/>
          </a:prstGeom>
          <a:noFill/>
        </p:spPr>
      </p:pic>
    </p:spTree>
    <p:extLst>
      <p:ext uri="{BB962C8B-B14F-4D97-AF65-F5344CB8AC3E}">
        <p14:creationId xmlns:p14="http://schemas.microsoft.com/office/powerpoint/2010/main" val="2305353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nchor="ctr">
            <a:normAutofit/>
          </a:bodyPr>
          <a:lstStyle/>
          <a:p>
            <a:pPr>
              <a:lnSpc>
                <a:spcPct val="90000"/>
              </a:lnSpc>
            </a:pPr>
            <a:r>
              <a:rPr lang="tr-TR" sz="3700" b="1"/>
              <a:t>BM SÜRDÜRÜLEBİLİR KALKINMA AMAÇLARI</a:t>
            </a:r>
          </a:p>
        </p:txBody>
      </p:sp>
      <p:sp>
        <p:nvSpPr>
          <p:cNvPr id="3" name="İçerik Yer Tutucusu 2"/>
          <p:cNvSpPr>
            <a:spLocks noGrp="1"/>
          </p:cNvSpPr>
          <p:nvPr>
            <p:ph sz="half" idx="1"/>
          </p:nvPr>
        </p:nvSpPr>
        <p:spPr>
          <a:xfrm>
            <a:off x="457200" y="1600200"/>
            <a:ext cx="4038600" cy="4925144"/>
          </a:xfrm>
        </p:spPr>
        <p:txBody>
          <a:bodyPr>
            <a:normAutofit lnSpcReduction="10000"/>
          </a:bodyPr>
          <a:lstStyle/>
          <a:p>
            <a:pPr>
              <a:lnSpc>
                <a:spcPct val="90000"/>
              </a:lnSpc>
              <a:buFont typeface="Wingdings" panose="05000000000000000000" pitchFamily="2" charset="2"/>
              <a:buChar char="q"/>
            </a:pPr>
            <a:r>
              <a:rPr lang="tr-TR" sz="1800" dirty="0"/>
              <a:t>BM Sürdürülebilir Kalkınma Amaçların temelinde; </a:t>
            </a:r>
          </a:p>
          <a:p>
            <a:pPr>
              <a:lnSpc>
                <a:spcPct val="90000"/>
              </a:lnSpc>
              <a:buFont typeface="Wingdings" panose="05000000000000000000" pitchFamily="2" charset="2"/>
              <a:buChar char="q"/>
            </a:pPr>
            <a:r>
              <a:rPr lang="tr-TR" sz="1800" dirty="0"/>
              <a:t>Dünya’da yaşanan sorunlara farkındalığının arttırılması ve çözümlerin bulunması hedeflenmektedir. </a:t>
            </a:r>
          </a:p>
          <a:p>
            <a:pPr>
              <a:lnSpc>
                <a:spcPct val="90000"/>
              </a:lnSpc>
              <a:buFont typeface="Wingdings" panose="05000000000000000000" pitchFamily="2" charset="2"/>
              <a:buChar char="q"/>
            </a:pPr>
            <a:r>
              <a:rPr lang="tr-TR" sz="1800" dirty="0"/>
              <a:t>Daha temiz çevre, daha sağlıklı bir yaşam, daha adil olma, eşitsizliklere karşı olma, “doğa dostu” olma, iklim krizine karşı önlemlerin alınması, daha insana yakışır yaşam, daha sürdürülebilir gelecek sağlanması, yoksulluğa son verilmesi, gezegenimiz ve geleceğimiz için barış ve refahın sağlanmasın da ülkelerin, kurumların ve bireylerin bu hedeflere kolayca erişebilmesi gerekmektedir. </a:t>
            </a:r>
          </a:p>
          <a:p>
            <a:pPr>
              <a:lnSpc>
                <a:spcPct val="90000"/>
              </a:lnSpc>
              <a:buFont typeface="Wingdings" panose="05000000000000000000" pitchFamily="2" charset="2"/>
              <a:buChar char="q"/>
            </a:pPr>
            <a:r>
              <a:rPr lang="tr-TR" sz="1800" dirty="0"/>
              <a:t>Her ülkenin farklılıklarından dolayı farklı şekilde amaçlara erişimin sağlanması söz konusudur.   </a:t>
            </a:r>
          </a:p>
        </p:txBody>
      </p:sp>
      <p:pic>
        <p:nvPicPr>
          <p:cNvPr id="2050" name="Picture 2" descr="Doğa Dostu - İstanbul, İstanbul, Türkiye | Profesyonel Profil | LinkedIn">
            <a:extLst>
              <a:ext uri="{FF2B5EF4-FFF2-40B4-BE49-F238E27FC236}">
                <a16:creationId xmlns:a16="http://schemas.microsoft.com/office/drawing/2014/main" id="{FA6771CA-71F4-6BD4-6571-688852BCC34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48200" y="1843881"/>
            <a:ext cx="4038600" cy="4038600"/>
          </a:xfrm>
          <a:prstGeom prst="rect">
            <a:avLst/>
          </a:prstGeom>
          <a:solidFill>
            <a:srgbClr val="FFFFFF"/>
          </a:solidFill>
        </p:spPr>
      </p:pic>
    </p:spTree>
    <p:extLst>
      <p:ext uri="{BB962C8B-B14F-4D97-AF65-F5344CB8AC3E}">
        <p14:creationId xmlns:p14="http://schemas.microsoft.com/office/powerpoint/2010/main" val="1032858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ürdürülebilir Kalkınma: Tanımı ve Boyutları - Semtrio | Semtrio">
            <a:extLst>
              <a:ext uri="{FF2B5EF4-FFF2-40B4-BE49-F238E27FC236}">
                <a16:creationId xmlns:a16="http://schemas.microsoft.com/office/drawing/2014/main" id="{CD7EA897-8164-EE39-073C-B42A664386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57200" y="1196752"/>
            <a:ext cx="4038600" cy="4258416"/>
          </a:xfrm>
          <a:prstGeom prst="rect">
            <a:avLst/>
          </a:prstGeom>
          <a:solidFill>
            <a:srgbClr val="FFFFFF"/>
          </a:solidFill>
        </p:spPr>
      </p:pic>
      <p:sp>
        <p:nvSpPr>
          <p:cNvPr id="3" name="İçerik Yer Tutucusu 2"/>
          <p:cNvSpPr>
            <a:spLocks noGrp="1"/>
          </p:cNvSpPr>
          <p:nvPr>
            <p:ph sz="half" idx="2"/>
          </p:nvPr>
        </p:nvSpPr>
        <p:spPr>
          <a:xfrm>
            <a:off x="4648200" y="1196752"/>
            <a:ext cx="4038600" cy="4929411"/>
          </a:xfrm>
        </p:spPr>
        <p:txBody>
          <a:bodyPr>
            <a:normAutofit lnSpcReduction="10000"/>
          </a:bodyPr>
          <a:lstStyle/>
          <a:p>
            <a:pPr>
              <a:lnSpc>
                <a:spcPct val="90000"/>
              </a:lnSpc>
              <a:buFont typeface="Wingdings" panose="05000000000000000000" pitchFamily="2" charset="2"/>
              <a:buChar char="q"/>
            </a:pPr>
            <a:r>
              <a:rPr lang="tr-TR" sz="2000" b="1" i="1" dirty="0"/>
              <a:t>“Biz dünyayı atalarımızdan miras olarak değil, çocuklarımızdan emanet aldık” sözüne sadık kalmak için……</a:t>
            </a:r>
          </a:p>
          <a:p>
            <a:pPr>
              <a:lnSpc>
                <a:spcPct val="90000"/>
              </a:lnSpc>
              <a:buFont typeface="Wingdings" panose="05000000000000000000" pitchFamily="2" charset="2"/>
              <a:buChar char="q"/>
            </a:pPr>
            <a:r>
              <a:rPr lang="tr-TR" sz="2000" b="1" i="1" dirty="0"/>
              <a:t>Sürdürülebilirlik;</a:t>
            </a:r>
            <a:r>
              <a:rPr lang="tr-TR" sz="2000" b="1" dirty="0"/>
              <a:t> </a:t>
            </a:r>
            <a:r>
              <a:rPr lang="tr-TR" sz="2000" dirty="0"/>
              <a:t>Kaynakların sınırlı olduğu bir dünyada gelecek nesillerin kendi ihtiyaçlarını karşılama kabiliyetinden ödün vermeden kendi ihtiyaçlarımızı karşılamak</a:t>
            </a:r>
          </a:p>
          <a:p>
            <a:pPr>
              <a:lnSpc>
                <a:spcPct val="90000"/>
              </a:lnSpc>
              <a:buFont typeface="Wingdings" panose="05000000000000000000" pitchFamily="2" charset="2"/>
              <a:buChar char="q"/>
            </a:pPr>
            <a:r>
              <a:rPr lang="tr-TR" sz="2000" b="1" i="1" dirty="0"/>
              <a:t>Sürdürülebilir Kalkınma</a:t>
            </a:r>
            <a:r>
              <a:rPr lang="tr-TR" sz="2000" i="1" dirty="0"/>
              <a:t>; </a:t>
            </a:r>
            <a:r>
              <a:rPr lang="tr-TR" sz="2000" dirty="0"/>
              <a:t>Doğal kaynaklar tüketilmeden gerçekleştirilen ekonomik kalkınma diye tanımlanır.</a:t>
            </a:r>
          </a:p>
          <a:p>
            <a:pPr marL="0" indent="0">
              <a:lnSpc>
                <a:spcPct val="90000"/>
              </a:lnSpc>
              <a:buNone/>
            </a:pPr>
            <a:r>
              <a:rPr lang="tr-TR" sz="2000" b="1" dirty="0"/>
              <a:t>«</a:t>
            </a:r>
            <a:r>
              <a:rPr lang="tr-TR" sz="2000" b="1" i="1" dirty="0"/>
              <a:t>Sürdürülebilir Enerji», «Sürdürülebilir  çevre», «ekonomik sürdürülebilirlik», «sosyal sürdürülebilirlik» gibi kavramlara günümüzde karşılaşmaktayız.</a:t>
            </a:r>
          </a:p>
          <a:p>
            <a:pPr marL="0" indent="0">
              <a:lnSpc>
                <a:spcPct val="90000"/>
              </a:lnSpc>
              <a:buNone/>
            </a:pPr>
            <a:endParaRPr lang="tr-TR" sz="2000" b="1" dirty="0"/>
          </a:p>
        </p:txBody>
      </p:sp>
    </p:spTree>
    <p:extLst>
      <p:ext uri="{BB962C8B-B14F-4D97-AF65-F5344CB8AC3E}">
        <p14:creationId xmlns:p14="http://schemas.microsoft.com/office/powerpoint/2010/main" val="3977188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576" y="483479"/>
            <a:ext cx="5987008" cy="1143000"/>
          </a:xfrm>
        </p:spPr>
        <p:txBody>
          <a:bodyPr>
            <a:normAutofit fontScale="90000"/>
          </a:bodyPr>
          <a:lstStyle/>
          <a:p>
            <a:r>
              <a:rPr lang="tr-TR" b="1" dirty="0"/>
              <a:t>Sürdürülebilir Kalkınmada </a:t>
            </a:r>
            <a:br>
              <a:rPr lang="tr-TR" b="1" dirty="0"/>
            </a:br>
            <a:r>
              <a:rPr lang="tr-TR" b="1" dirty="0"/>
              <a:t>Kadın Bakış Açısı</a:t>
            </a:r>
          </a:p>
        </p:txBody>
      </p:sp>
      <p:sp>
        <p:nvSpPr>
          <p:cNvPr id="3" name="İçerik Yer Tutucusu 2"/>
          <p:cNvSpPr>
            <a:spLocks noGrp="1"/>
          </p:cNvSpPr>
          <p:nvPr>
            <p:ph idx="1"/>
          </p:nvPr>
        </p:nvSpPr>
        <p:spPr>
          <a:xfrm>
            <a:off x="457200" y="2132856"/>
            <a:ext cx="8363272" cy="3993307"/>
          </a:xfrm>
        </p:spPr>
        <p:txBody>
          <a:bodyPr>
            <a:normAutofit lnSpcReduction="10000"/>
          </a:bodyPr>
          <a:lstStyle/>
          <a:p>
            <a:pPr algn="just">
              <a:buFont typeface="Wingdings" panose="05000000000000000000" pitchFamily="2" charset="2"/>
              <a:buChar char="q"/>
            </a:pPr>
            <a:r>
              <a:rPr lang="tr-TR" sz="1600" dirty="0"/>
              <a:t>BM  Dünya Çevre ve Kalkınma Komisyonu ‘</a:t>
            </a:r>
            <a:r>
              <a:rPr lang="tr-TR" sz="1600" dirty="0" err="1"/>
              <a:t>nun</a:t>
            </a:r>
            <a:r>
              <a:rPr lang="tr-TR" sz="1600" dirty="0"/>
              <a:t> ortak Geleceğimiz adlı raporunda ilk kez «</a:t>
            </a:r>
            <a:r>
              <a:rPr lang="tr-TR" sz="1600" dirty="0" err="1"/>
              <a:t>Sürdürürülebilirlik</a:t>
            </a:r>
            <a:r>
              <a:rPr lang="tr-TR" sz="1600" dirty="0"/>
              <a:t>» kavramını kullanmış olup, doğanın bilincinde olma, doğal kaynakların sınırlı olduğunu, yoksulluk, çevre kirliliği, eşitsizlik gibi konuların fark etmemiz sonucunda çevreyi koruyarak ekonomik refahı gelecek nesillere aktarmamız için sürdürülebilir kalkınma bir strateji olarak ortaya çıkmıştır.</a:t>
            </a:r>
          </a:p>
          <a:p>
            <a:pPr algn="just">
              <a:buFont typeface="Wingdings" panose="05000000000000000000" pitchFamily="2" charset="2"/>
              <a:buChar char="q"/>
            </a:pPr>
            <a:r>
              <a:rPr lang="tr-TR" sz="1600" dirty="0"/>
              <a:t>Dünya’da kadınların  nüfus olarak erkeklerle yarı </a:t>
            </a:r>
            <a:r>
              <a:rPr lang="tr-TR" sz="1600" dirty="0" err="1"/>
              <a:t>yarı</a:t>
            </a:r>
            <a:r>
              <a:rPr lang="tr-TR" sz="1600" dirty="0"/>
              <a:t> olmasına karşın kadın yoksulluğun daha çok olduğu, eğitimde, istihdamda, sağlıkta, gıdanın yayılmasında eşitsizliklerin olmasından dolayı sürdürülebilirlik kalkınmada yer almadıkları görülmektedir(</a:t>
            </a:r>
            <a:r>
              <a:rPr lang="tr-TR" sz="1600" dirty="0" err="1"/>
              <a:t>ILO.org.ankara</a:t>
            </a:r>
            <a:r>
              <a:rPr lang="tr-TR" sz="1600"/>
              <a:t>).Dolayısıyla</a:t>
            </a:r>
            <a:r>
              <a:rPr lang="tr-TR" sz="1600" dirty="0"/>
              <a:t>, küresel kalkınmanın sonuçları da istenilen düzeyde olmayacaktır.  Bundan dolayı </a:t>
            </a:r>
            <a:r>
              <a:rPr lang="tr-TR" sz="1600" i="1" dirty="0"/>
              <a:t>kadınların ve kız çocuklarının güçlendirilmesi politikaları ve projeleri büyük bir önem kazanmaktadır. </a:t>
            </a:r>
          </a:p>
          <a:p>
            <a:pPr algn="just">
              <a:buFont typeface="Wingdings" panose="05000000000000000000" pitchFamily="2" charset="2"/>
              <a:buChar char="q"/>
            </a:pPr>
            <a:r>
              <a:rPr lang="tr-TR" sz="1600" i="1" dirty="0"/>
              <a:t>Kadınların güçlenmesi kavramının açılımında; sürekli kadının kişisel gelişiminin  sağlanması, kendine güvenme duygusunun gelişmesi, ekonomik bağımsızlığın sağlanması, karar süreçlerinde yer alması, sosyal ve kültürel yaşamda katılım sağlamasıdır.   Eğitimin kaliteli olması ve nitelikli insan yetiştirme modelleri ile daha çok güç kazanılacaktır. Kız çocuklarının eğitimi geleceğe yatırım demektir.</a:t>
            </a:r>
          </a:p>
          <a:p>
            <a:pPr algn="just">
              <a:buFont typeface="Wingdings" panose="05000000000000000000" pitchFamily="2" charset="2"/>
              <a:buChar char="q"/>
            </a:pPr>
            <a:r>
              <a:rPr lang="tr-TR" sz="1600" b="1" i="1" dirty="0"/>
              <a:t>Güçlü kadın, Güçlü </a:t>
            </a:r>
            <a:r>
              <a:rPr lang="tr-TR" sz="1600" b="1" dirty="0"/>
              <a:t>aile ve Güçlü Türkiye  politikası ulusal çıkarlarımız bakımından Cumhuriyetimizin ikinci 100 yılı için ideal model olacaktır</a:t>
            </a:r>
            <a:r>
              <a:rPr lang="tr-TR" sz="1600" dirty="0"/>
              <a:t>. </a:t>
            </a:r>
          </a:p>
        </p:txBody>
      </p:sp>
      <p:pic>
        <p:nvPicPr>
          <p:cNvPr id="4098" name="Picture 2" descr="Sürdürülebilir Kalkınma Hedeﬂeri ve Toplumsal Cinsiyet Eşitliği">
            <a:extLst>
              <a:ext uri="{FF2B5EF4-FFF2-40B4-BE49-F238E27FC236}">
                <a16:creationId xmlns:a16="http://schemas.microsoft.com/office/drawing/2014/main" id="{6FE51042-4CC6-00D9-56BA-BF0055B23F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4121" y="188640"/>
            <a:ext cx="1732679" cy="1732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506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normAutofit/>
          </a:bodyPr>
          <a:lstStyle/>
          <a:p>
            <a:r>
              <a:rPr lang="tr-TR" b="1"/>
              <a:t>BM SÜRDÜRÜLEBİLİR KALKINMA AMAÇLARI</a:t>
            </a:r>
            <a:endParaRPr lang="tr-TR"/>
          </a:p>
        </p:txBody>
      </p:sp>
      <p:pic>
        <p:nvPicPr>
          <p:cNvPr id="5124" name="Picture 4" descr="Sürdürülebilir Kalkınma Nedir? Küresel Hedefler Nelerdir? - Dilek Aşan">
            <a:extLst>
              <a:ext uri="{FF2B5EF4-FFF2-40B4-BE49-F238E27FC236}">
                <a16:creationId xmlns:a16="http://schemas.microsoft.com/office/drawing/2014/main" id="{FB377563-BCB0-6FFD-E79B-06AE92CFA15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75050" y="678064"/>
            <a:ext cx="5111750" cy="5043084"/>
          </a:xfrm>
          <a:prstGeom prst="rect">
            <a:avLst/>
          </a:prstGeom>
          <a:solidFill>
            <a:srgbClr val="FFFFFF"/>
          </a:solidFill>
        </p:spPr>
      </p:pic>
      <p:sp>
        <p:nvSpPr>
          <p:cNvPr id="3" name="İçerik Yer Tutucusu 2"/>
          <p:cNvSpPr>
            <a:spLocks noGrp="1"/>
          </p:cNvSpPr>
          <p:nvPr>
            <p:ph type="body" sz="half" idx="2"/>
          </p:nvPr>
        </p:nvSpPr>
        <p:spPr>
          <a:xfrm>
            <a:off x="457200" y="1435100"/>
            <a:ext cx="3008313" cy="4691063"/>
          </a:xfrm>
        </p:spPr>
        <p:txBody>
          <a:bodyPr>
            <a:normAutofit/>
          </a:bodyPr>
          <a:lstStyle/>
          <a:p>
            <a:pPr marL="0" indent="0">
              <a:lnSpc>
                <a:spcPct val="90000"/>
              </a:lnSpc>
              <a:buNone/>
            </a:pPr>
            <a:r>
              <a:rPr lang="tr-TR" sz="1300"/>
              <a:t>17 adet amaçlar sırasıyla şöyledir  </a:t>
            </a:r>
          </a:p>
          <a:p>
            <a:pPr marL="514350" indent="-514350">
              <a:lnSpc>
                <a:spcPct val="90000"/>
              </a:lnSpc>
              <a:buAutoNum type="arabicParenR"/>
            </a:pPr>
            <a:r>
              <a:rPr lang="tr-TR" sz="1300" b="1" i="1"/>
              <a:t>yoksulluğa son </a:t>
            </a:r>
          </a:p>
          <a:p>
            <a:pPr marL="514350" indent="-514350">
              <a:lnSpc>
                <a:spcPct val="90000"/>
              </a:lnSpc>
              <a:buAutoNum type="arabicParenR"/>
            </a:pPr>
            <a:r>
              <a:rPr lang="tr-TR" sz="1300" b="1" i="1"/>
              <a:t>açlığa son </a:t>
            </a:r>
          </a:p>
          <a:p>
            <a:pPr marL="514350" indent="-514350">
              <a:lnSpc>
                <a:spcPct val="90000"/>
              </a:lnSpc>
              <a:buAutoNum type="arabicParenR"/>
            </a:pPr>
            <a:r>
              <a:rPr lang="tr-TR" sz="1300" b="1" i="1"/>
              <a:t>sağlık ve kaliteli yaşam </a:t>
            </a:r>
          </a:p>
          <a:p>
            <a:pPr marL="514350" indent="-514350">
              <a:lnSpc>
                <a:spcPct val="90000"/>
              </a:lnSpc>
              <a:buAutoNum type="arabicParenR"/>
            </a:pPr>
            <a:r>
              <a:rPr lang="tr-TR" sz="1300" b="1" i="1"/>
              <a:t>nitelikli eğitim </a:t>
            </a:r>
          </a:p>
          <a:p>
            <a:pPr marL="514350" indent="-514350">
              <a:lnSpc>
                <a:spcPct val="90000"/>
              </a:lnSpc>
              <a:buAutoNum type="arabicParenR"/>
            </a:pPr>
            <a:r>
              <a:rPr lang="tr-TR" sz="1300" b="1" i="1"/>
              <a:t>toplumsal cinsiyet eşitliği </a:t>
            </a:r>
          </a:p>
          <a:p>
            <a:pPr marL="514350" indent="-514350">
              <a:lnSpc>
                <a:spcPct val="90000"/>
              </a:lnSpc>
              <a:buAutoNum type="arabicParenR"/>
            </a:pPr>
            <a:r>
              <a:rPr lang="tr-TR" sz="1300" b="1" i="1"/>
              <a:t>temiz su ve </a:t>
            </a:r>
            <a:r>
              <a:rPr lang="tr-TR" sz="1300" b="1" i="1" err="1"/>
              <a:t>senitasyonu</a:t>
            </a:r>
            <a:r>
              <a:rPr lang="tr-TR" sz="1300" b="1" i="1"/>
              <a:t> </a:t>
            </a:r>
          </a:p>
          <a:p>
            <a:pPr marL="514350" indent="-514350">
              <a:lnSpc>
                <a:spcPct val="90000"/>
              </a:lnSpc>
              <a:buAutoNum type="arabicParenR"/>
            </a:pPr>
            <a:r>
              <a:rPr lang="tr-TR" sz="1300" b="1" i="1"/>
              <a:t>erişebilir ve temiz enerji </a:t>
            </a:r>
          </a:p>
          <a:p>
            <a:pPr marL="514350" indent="-514350">
              <a:lnSpc>
                <a:spcPct val="90000"/>
              </a:lnSpc>
              <a:buAutoNum type="arabicParenR"/>
            </a:pPr>
            <a:r>
              <a:rPr lang="tr-TR" sz="1300" b="1" i="1"/>
              <a:t>insana yakışır iş ve ekonomik büyüme </a:t>
            </a:r>
          </a:p>
          <a:p>
            <a:pPr marL="514350" indent="-514350">
              <a:lnSpc>
                <a:spcPct val="90000"/>
              </a:lnSpc>
              <a:buAutoNum type="arabicParenR"/>
            </a:pPr>
            <a:r>
              <a:rPr lang="tr-TR" sz="1300" b="1" i="1"/>
              <a:t> sanayi, yenilikçilik ve altyapı </a:t>
            </a:r>
          </a:p>
          <a:p>
            <a:pPr marL="514350" indent="-514350">
              <a:lnSpc>
                <a:spcPct val="90000"/>
              </a:lnSpc>
              <a:buAutoNum type="arabicParenR"/>
            </a:pPr>
            <a:r>
              <a:rPr lang="tr-TR" sz="1300" b="1" i="1"/>
              <a:t> eşitsizliklerin azaltılması </a:t>
            </a:r>
          </a:p>
          <a:p>
            <a:pPr marL="514350" indent="-514350">
              <a:lnSpc>
                <a:spcPct val="90000"/>
              </a:lnSpc>
              <a:buAutoNum type="arabicParenR"/>
            </a:pPr>
            <a:r>
              <a:rPr lang="tr-TR" sz="1300" b="1" i="1"/>
              <a:t> sürdürülebilir şehirler ve topluluklar </a:t>
            </a:r>
          </a:p>
          <a:p>
            <a:pPr marL="514350" indent="-514350">
              <a:lnSpc>
                <a:spcPct val="90000"/>
              </a:lnSpc>
              <a:buAutoNum type="arabicParenR"/>
            </a:pPr>
            <a:r>
              <a:rPr lang="tr-TR" sz="1300" b="1" i="1"/>
              <a:t>sorumlu üretim ve tüketim </a:t>
            </a:r>
          </a:p>
          <a:p>
            <a:pPr marL="514350" indent="-514350">
              <a:lnSpc>
                <a:spcPct val="90000"/>
              </a:lnSpc>
              <a:buAutoNum type="arabicParenR"/>
            </a:pPr>
            <a:r>
              <a:rPr lang="tr-TR" sz="1300" b="1" i="1"/>
              <a:t> iklim eylemi </a:t>
            </a:r>
          </a:p>
          <a:p>
            <a:pPr marL="514350" indent="-514350">
              <a:lnSpc>
                <a:spcPct val="90000"/>
              </a:lnSpc>
              <a:buAutoNum type="arabicParenR"/>
            </a:pPr>
            <a:r>
              <a:rPr lang="tr-TR" sz="1300" b="1" i="1"/>
              <a:t> sudaki yaşam </a:t>
            </a:r>
          </a:p>
          <a:p>
            <a:pPr marL="514350" indent="-514350">
              <a:lnSpc>
                <a:spcPct val="90000"/>
              </a:lnSpc>
              <a:buAutoNum type="arabicParenR"/>
            </a:pPr>
            <a:r>
              <a:rPr lang="tr-TR" sz="1300" b="1" i="1"/>
              <a:t> karasal yaşam </a:t>
            </a:r>
          </a:p>
          <a:p>
            <a:pPr marL="514350" indent="-514350">
              <a:lnSpc>
                <a:spcPct val="90000"/>
              </a:lnSpc>
              <a:buAutoNum type="arabicParenR"/>
            </a:pPr>
            <a:r>
              <a:rPr lang="tr-TR" sz="1300" b="1" i="1"/>
              <a:t> barış, adalet ve güçlü kurumlar</a:t>
            </a:r>
            <a:r>
              <a:rPr lang="tr-TR" sz="1300"/>
              <a:t> </a:t>
            </a:r>
          </a:p>
          <a:p>
            <a:pPr marL="514350" indent="-514350">
              <a:lnSpc>
                <a:spcPct val="90000"/>
              </a:lnSpc>
              <a:buAutoNum type="arabicParenR"/>
            </a:pPr>
            <a:r>
              <a:rPr lang="tr-TR" sz="1300" b="1"/>
              <a:t> amaçlar için ortaklıklar </a:t>
            </a:r>
          </a:p>
          <a:p>
            <a:pPr marL="0" indent="0">
              <a:lnSpc>
                <a:spcPct val="90000"/>
              </a:lnSpc>
              <a:buNone/>
            </a:pPr>
            <a:r>
              <a:rPr lang="tr-TR" sz="1300"/>
              <a:t>             Kaynak: ww.turkiye.un.org.tr  </a:t>
            </a:r>
          </a:p>
          <a:p>
            <a:pPr>
              <a:lnSpc>
                <a:spcPct val="90000"/>
              </a:lnSpc>
            </a:pPr>
            <a:endParaRPr lang="tr-TR" sz="1300"/>
          </a:p>
        </p:txBody>
      </p:sp>
    </p:spTree>
    <p:extLst>
      <p:ext uri="{BB962C8B-B14F-4D97-AF65-F5344CB8AC3E}">
        <p14:creationId xmlns:p14="http://schemas.microsoft.com/office/powerpoint/2010/main" val="1132605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nchor="ctr">
            <a:normAutofit/>
          </a:bodyPr>
          <a:lstStyle/>
          <a:p>
            <a:pPr>
              <a:lnSpc>
                <a:spcPct val="90000"/>
              </a:lnSpc>
            </a:pPr>
            <a:r>
              <a:rPr lang="tr-TR" sz="3700" b="1"/>
              <a:t>Hedef 5. BM Sürdürülebilir Kalkınma Amacı «Toplumsal Cinsiyet Eşitliği» </a:t>
            </a:r>
          </a:p>
        </p:txBody>
      </p:sp>
      <p:pic>
        <p:nvPicPr>
          <p:cNvPr id="6146" name="Picture 2" descr="Sürdürülebilir Kalkınma Amaçları 5 Toplumsal Cinsiyet Eşitliği - Kadın ve  Aile Çalışmaları Uygulama ve Araştırma Merkezi - Bartın Üniversitesi">
            <a:extLst>
              <a:ext uri="{FF2B5EF4-FFF2-40B4-BE49-F238E27FC236}">
                <a16:creationId xmlns:a16="http://schemas.microsoft.com/office/drawing/2014/main" id="{3D4BC8FF-0AB9-DDEA-1BBB-EC1F9822966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57200" y="2833338"/>
            <a:ext cx="4038600" cy="2059686"/>
          </a:xfrm>
          <a:prstGeom prst="rect">
            <a:avLst/>
          </a:prstGeom>
          <a:solidFill>
            <a:srgbClr val="FFFFFF"/>
          </a:solidFill>
        </p:spPr>
      </p:pic>
      <p:sp>
        <p:nvSpPr>
          <p:cNvPr id="3" name="İçerik Yer Tutucusu 2"/>
          <p:cNvSpPr>
            <a:spLocks noGrp="1"/>
          </p:cNvSpPr>
          <p:nvPr>
            <p:ph sz="half" idx="2"/>
          </p:nvPr>
        </p:nvSpPr>
        <p:spPr>
          <a:xfrm>
            <a:off x="4648200" y="1600200"/>
            <a:ext cx="4038600" cy="4525963"/>
          </a:xfrm>
        </p:spPr>
        <p:txBody>
          <a:bodyPr>
            <a:normAutofit lnSpcReduction="10000"/>
          </a:bodyPr>
          <a:lstStyle/>
          <a:p>
            <a:pPr>
              <a:lnSpc>
                <a:spcPct val="90000"/>
              </a:lnSpc>
              <a:buFont typeface="Wingdings" panose="05000000000000000000" pitchFamily="2" charset="2"/>
              <a:buChar char="q"/>
            </a:pPr>
            <a:r>
              <a:rPr lang="tr-TR" sz="2000" dirty="0"/>
              <a:t>Hedef 5. BM Sürdürülebilir Kalkınma amacı: </a:t>
            </a:r>
          </a:p>
          <a:p>
            <a:pPr marL="0" indent="0">
              <a:lnSpc>
                <a:spcPct val="90000"/>
              </a:lnSpc>
              <a:buNone/>
            </a:pPr>
            <a:r>
              <a:rPr lang="tr-TR" sz="2000" i="1" dirty="0"/>
              <a:t>«Toplumsal Cinsiyet </a:t>
            </a:r>
            <a:r>
              <a:rPr lang="tr-TR" sz="2000" i="1" dirty="0" err="1"/>
              <a:t>Eşitliği»nin</a:t>
            </a:r>
            <a:r>
              <a:rPr lang="tr-TR" sz="2000" i="1" dirty="0"/>
              <a:t> sağlanması, tüm kadınlar ve kız çocuklarının güçlenmesi ile ilgili alt başlıklara yer vererek açıklamalar getirilmiştir.</a:t>
            </a:r>
          </a:p>
          <a:p>
            <a:pPr>
              <a:lnSpc>
                <a:spcPct val="90000"/>
              </a:lnSpc>
              <a:buFont typeface="Wingdings" panose="05000000000000000000" pitchFamily="2" charset="2"/>
              <a:buChar char="q"/>
            </a:pPr>
            <a:r>
              <a:rPr lang="tr-TR" sz="2000" dirty="0"/>
              <a:t>Diğer amaçların alt başlıklardaki hedeflerde de kadınlar ve kız çocuklarına ait maddeler bulunmaktadır. </a:t>
            </a:r>
          </a:p>
          <a:p>
            <a:pPr>
              <a:lnSpc>
                <a:spcPct val="90000"/>
              </a:lnSpc>
              <a:buFont typeface="Wingdings" panose="05000000000000000000" pitchFamily="2" charset="2"/>
              <a:buChar char="q"/>
            </a:pPr>
            <a:r>
              <a:rPr lang="tr-TR" sz="2000" dirty="0"/>
              <a:t>Dolayısıyla, sürdürülebilir kalkınma hedeflerine erişilmesinde bütüncül bir yaklaşımla kadın ve kız çocuklarının sorunlarının giderilmesi </a:t>
            </a:r>
            <a:r>
              <a:rPr lang="tr-TR" sz="2000" dirty="0" err="1"/>
              <a:t>sözkonusudur</a:t>
            </a:r>
            <a:r>
              <a:rPr lang="tr-TR" sz="2000" dirty="0"/>
              <a:t>.</a:t>
            </a:r>
          </a:p>
        </p:txBody>
      </p:sp>
    </p:spTree>
    <p:extLst>
      <p:ext uri="{BB962C8B-B14F-4D97-AF65-F5344CB8AC3E}">
        <p14:creationId xmlns:p14="http://schemas.microsoft.com/office/powerpoint/2010/main" val="711542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nchor="ctr">
            <a:normAutofit/>
          </a:bodyPr>
          <a:lstStyle/>
          <a:p>
            <a:r>
              <a:rPr lang="tr-TR" dirty="0"/>
              <a:t>Toplumsal Cinsiyet Eşitliği</a:t>
            </a:r>
          </a:p>
        </p:txBody>
      </p:sp>
      <p:sp>
        <p:nvSpPr>
          <p:cNvPr id="3" name="İçerik Yer Tutucusu 2"/>
          <p:cNvSpPr>
            <a:spLocks noGrp="1"/>
          </p:cNvSpPr>
          <p:nvPr>
            <p:ph sz="half" idx="1"/>
          </p:nvPr>
        </p:nvSpPr>
        <p:spPr>
          <a:xfrm>
            <a:off x="457200" y="1600200"/>
            <a:ext cx="4038600" cy="4525963"/>
          </a:xfrm>
        </p:spPr>
        <p:txBody>
          <a:bodyPr>
            <a:normAutofit fontScale="85000" lnSpcReduction="20000"/>
          </a:bodyPr>
          <a:lstStyle/>
          <a:p>
            <a:pPr>
              <a:lnSpc>
                <a:spcPct val="90000"/>
              </a:lnSpc>
              <a:buFont typeface="Wingdings" panose="05000000000000000000" pitchFamily="2" charset="2"/>
              <a:buChar char="q"/>
            </a:pPr>
            <a:r>
              <a:rPr lang="tr-TR" sz="2200" b="1" dirty="0"/>
              <a:t>CİNSİYET</a:t>
            </a:r>
            <a:r>
              <a:rPr lang="tr-TR" sz="2200" dirty="0"/>
              <a:t>: Bireyin kadın ve erkek olarak mevcut genetik, fizyolojik ve biyolojik olarak tanımlanmasıdır.</a:t>
            </a:r>
          </a:p>
          <a:p>
            <a:pPr>
              <a:lnSpc>
                <a:spcPct val="90000"/>
              </a:lnSpc>
              <a:buFont typeface="Wingdings" panose="05000000000000000000" pitchFamily="2" charset="2"/>
              <a:buChar char="q"/>
            </a:pPr>
            <a:r>
              <a:rPr lang="tr-TR" sz="2200" b="1" dirty="0"/>
              <a:t>CİNSİYETCİLİK: </a:t>
            </a:r>
            <a:r>
              <a:rPr lang="tr-TR" sz="2200" dirty="0"/>
              <a:t>Bir cinsiyetin diğerinden üstün olduğunu savunan görüş, inanış ve ideolojidir.</a:t>
            </a:r>
          </a:p>
          <a:p>
            <a:pPr>
              <a:lnSpc>
                <a:spcPct val="90000"/>
              </a:lnSpc>
              <a:buFont typeface="Wingdings" panose="05000000000000000000" pitchFamily="2" charset="2"/>
              <a:buChar char="q"/>
            </a:pPr>
            <a:r>
              <a:rPr lang="tr-TR" sz="2200" b="1" dirty="0"/>
              <a:t>TOPLUMSAL CİNSİYET</a:t>
            </a:r>
            <a:r>
              <a:rPr lang="tr-TR" sz="2200" dirty="0"/>
              <a:t>: Farklı kültürlerde, farklı zamanlarda, farklı coğrafyalarda kadınlara ve erkeklere yüklenen sorumluluklar, görevler ve rollerdir.</a:t>
            </a:r>
          </a:p>
          <a:p>
            <a:pPr>
              <a:lnSpc>
                <a:spcPct val="90000"/>
              </a:lnSpc>
              <a:buFont typeface="Wingdings" panose="05000000000000000000" pitchFamily="2" charset="2"/>
              <a:buChar char="q"/>
            </a:pPr>
            <a:r>
              <a:rPr lang="tr-TR" sz="2200" b="1" dirty="0"/>
              <a:t>TOPLUMSAL CİNSİYET EŞİTLİĞİ: Bu kavram eşit haklar, eşit fırsatlar, eşit karar verme ve kaynaklar üzerinde eşit kontrolü ifade eder. Örneğin: «eşit işe eşit ücret» gibi toplumsal politikaların olması sadece kadınlara özel politikalar değildir (Ecevit,2021).</a:t>
            </a:r>
          </a:p>
          <a:p>
            <a:pPr>
              <a:lnSpc>
                <a:spcPct val="90000"/>
              </a:lnSpc>
              <a:buFont typeface="Wingdings" panose="05000000000000000000" pitchFamily="2" charset="2"/>
              <a:buChar char="q"/>
            </a:pPr>
            <a:endParaRPr lang="tr-TR" sz="2200" dirty="0"/>
          </a:p>
          <a:p>
            <a:pPr>
              <a:lnSpc>
                <a:spcPct val="90000"/>
              </a:lnSpc>
              <a:buFont typeface="Wingdings" panose="05000000000000000000" pitchFamily="2" charset="2"/>
              <a:buChar char="q"/>
            </a:pPr>
            <a:endParaRPr lang="tr-TR" sz="2200" dirty="0"/>
          </a:p>
        </p:txBody>
      </p:sp>
      <p:pic>
        <p:nvPicPr>
          <p:cNvPr id="7170" name="Picture 2" descr="Toplumsal cinsiyet nedir? - Fırat Haber">
            <a:extLst>
              <a:ext uri="{FF2B5EF4-FFF2-40B4-BE49-F238E27FC236}">
                <a16:creationId xmlns:a16="http://schemas.microsoft.com/office/drawing/2014/main" id="{80775A32-6DB2-AC3C-2EDB-574D9196BA0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9278" y="2090116"/>
            <a:ext cx="4038600" cy="2677767"/>
          </a:xfrm>
          <a:prstGeom prst="rect">
            <a:avLst/>
          </a:prstGeom>
          <a:solidFill>
            <a:srgbClr val="FFFFFF"/>
          </a:solidFill>
        </p:spPr>
      </p:pic>
    </p:spTree>
    <p:extLst>
      <p:ext uri="{BB962C8B-B14F-4D97-AF65-F5344CB8AC3E}">
        <p14:creationId xmlns:p14="http://schemas.microsoft.com/office/powerpoint/2010/main" val="4227474019"/>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727</TotalTime>
  <Words>2628</Words>
  <Application>Microsoft Office PowerPoint</Application>
  <PresentationFormat>Ekran Gösterisi (4:3)</PresentationFormat>
  <Paragraphs>128</Paragraphs>
  <Slides>22</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22</vt:i4>
      </vt:variant>
    </vt:vector>
  </HeadingPairs>
  <TitlesOfParts>
    <vt:vector size="28" baseType="lpstr">
      <vt:lpstr>Arial</vt:lpstr>
      <vt:lpstr>Calibri</vt:lpstr>
      <vt:lpstr>Poppins</vt:lpstr>
      <vt:lpstr>Times New Roman</vt:lpstr>
      <vt:lpstr>Wingdings</vt:lpstr>
      <vt:lpstr>Ofis Teması</vt:lpstr>
      <vt:lpstr>KÜRESEL KALKINMA AMAÇLARI VE KADIN</vt:lpstr>
      <vt:lpstr>KÜRESEL KALKINMA AMAÇLARI </vt:lpstr>
      <vt:lpstr>Sürdürülebilir Kalkınma Hedefleri</vt:lpstr>
      <vt:lpstr>BM SÜRDÜRÜLEBİLİR KALKINMA AMAÇLARI</vt:lpstr>
      <vt:lpstr>PowerPoint Sunusu</vt:lpstr>
      <vt:lpstr>Sürdürülebilir Kalkınmada  Kadın Bakış Açısı</vt:lpstr>
      <vt:lpstr>BM SÜRDÜRÜLEBİLİR KALKINMA AMAÇLARI</vt:lpstr>
      <vt:lpstr>Hedef 5. BM Sürdürülebilir Kalkınma Amacı «Toplumsal Cinsiyet Eşitliği» </vt:lpstr>
      <vt:lpstr>Toplumsal Cinsiyet Eşitliği</vt:lpstr>
      <vt:lpstr>   Hedef 5.1. Kadınlara ve kız çocuklarına yönelik her türlü ayrımcılığa her yerde son vermek    </vt:lpstr>
      <vt:lpstr> Hedef 5.2. Kamusal ve özel alanlarda, tüm kadınlara ve kız çocuklarına yönelik, insan kaçakçılığı, cinsel ve her türlü istismar dâhil, şiddetin her türünü yok etmek  </vt:lpstr>
      <vt:lpstr> Hedef 5.3. Çocuk evliliği, erken yaşta evlilik, zorla evlendirilme ve kadın sünneti gibi tüm zararlı uygulamaları yok etmek  </vt:lpstr>
      <vt:lpstr>Hedef 5.4. Ücretsiz bakım ve ev işlerinin kamu hizmetleri, altyapı ve sosyal koruma politikalarının sağlanması ve hane ve aile içinde sorumluluğun ulusal açıdan uygun bir biçimde paylaşılmasının geliştirilmesi yoluyla tanınması ve değer görmesi</vt:lpstr>
      <vt:lpstr>5.5 Kadınların siyasi, ekonomik ve sosyal hayatın karar verme süreçlerine tam ve etkin bir biçimde katılımlarının ve kadınlara karar verme mekanizmalarında, her düzeyde lider olabilmeleri için eşit fırsatlar tanınmasının güvence altına alınması</vt:lpstr>
      <vt:lpstr>  Hedef 5.6. Uluslararası Nüfus ve Kalkınma Konferansı Eylem Programı, Pekin Eylem Platformu ve bunların gözden geçirme konferanslarının sonuç dokümanları çerçevesinde mutabık kalınan şekilde, cinsel ve üreme sağlığı ile üreme haklarına evrensel erişim sağlamak </vt:lpstr>
      <vt:lpstr>Hedef  5.a. Kadınların ekonomik kaynaklara ulaşma, toprak ve diğer mülk türlerine sahip olma ve üzerlerinde kontrol kurabilme, finansal hizmetler, miras ve doğal kaynaklara erişimleri gibi konularda ulusal yasalara uygun olarak eşit haklara sahip olmaları için reformlar yapılması</vt:lpstr>
      <vt:lpstr>Hedef 5.b. Kadınların güçlenmelerinin ilerletilmesi için özellikle bilgi ve iletişim teknolojileri olmak üzere etkinleştirme teknolojisinin kullanımının geliştirilmesi</vt:lpstr>
      <vt:lpstr>Hedef 5.c. Toplumsal cinsiyet eşitliğinin ilerletilmesi ve kadınların ve kız çocuklarının her düzeyde güçlenmeleri için sağlam politikaların ve yasal olarak uygulanabilir mevzuatların kabul edilmesi ve güçlendirilmesi  </vt:lpstr>
      <vt:lpstr>SONUÇ</vt:lpstr>
      <vt:lpstr>SONUÇ</vt:lpstr>
      <vt:lpstr>KAYNAKÇA</vt:lpstr>
      <vt:lpstr>KÜRESEL KALKINMA AMAÇLARI VE KADIN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KÜRESEL KALKINMA AMAÇLARI VE KADIN</dc:title>
  <dc:creator>Ayşen</dc:creator>
  <cp:lastModifiedBy>Ilbey Fettahoglu</cp:lastModifiedBy>
  <cp:revision>53</cp:revision>
  <dcterms:created xsi:type="dcterms:W3CDTF">2023-10-22T12:42:11Z</dcterms:created>
  <dcterms:modified xsi:type="dcterms:W3CDTF">2024-09-23T11:43:58Z</dcterms:modified>
</cp:coreProperties>
</file>